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7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8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9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10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11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12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13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14.xml" ContentType="application/vnd.openxmlformats-officedocument.theme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15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theme/theme16.xml" ContentType="application/vnd.openxmlformats-officedocument.theme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theme/theme17.xml" ContentType="application/vnd.openxmlformats-officedocument.theme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theme/theme18.xml" ContentType="application/vnd.openxmlformats-officedocument.theme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theme/theme19.xml" ContentType="application/vnd.openxmlformats-officedocument.theme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20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theme/theme21.xml" ContentType="application/vnd.openxmlformats-officedocument.theme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3" r:id="rId2"/>
    <p:sldMasterId id="2147483685" r:id="rId3"/>
    <p:sldMasterId id="2147483735" r:id="rId4"/>
    <p:sldMasterId id="2147483760" r:id="rId5"/>
    <p:sldMasterId id="2147483860" r:id="rId6"/>
    <p:sldMasterId id="2147483885" r:id="rId7"/>
    <p:sldMasterId id="2147483935" r:id="rId8"/>
    <p:sldMasterId id="2147483960" r:id="rId9"/>
    <p:sldMasterId id="2147483985" r:id="rId10"/>
    <p:sldMasterId id="2147484010" r:id="rId11"/>
    <p:sldMasterId id="2147484035" r:id="rId12"/>
    <p:sldMasterId id="2147484060" r:id="rId13"/>
    <p:sldMasterId id="2147484085" r:id="rId14"/>
    <p:sldMasterId id="2147484110" r:id="rId15"/>
    <p:sldMasterId id="2147484135" r:id="rId16"/>
    <p:sldMasterId id="2147484160" r:id="rId17"/>
    <p:sldMasterId id="2147484185" r:id="rId18"/>
    <p:sldMasterId id="2147484235" r:id="rId19"/>
    <p:sldMasterId id="2147484260" r:id="rId20"/>
    <p:sldMasterId id="2147484485" r:id="rId21"/>
    <p:sldMasterId id="2147484510" r:id="rId22"/>
  </p:sldMasterIdLst>
  <p:notesMasterIdLst>
    <p:notesMasterId r:id="rId53"/>
  </p:notesMasterIdLst>
  <p:handoutMasterIdLst>
    <p:handoutMasterId r:id="rId54"/>
  </p:handoutMasterIdLst>
  <p:sldIdLst>
    <p:sldId id="298" r:id="rId23"/>
    <p:sldId id="1343" r:id="rId24"/>
    <p:sldId id="1344" r:id="rId25"/>
    <p:sldId id="1346" r:id="rId26"/>
    <p:sldId id="1345" r:id="rId27"/>
    <p:sldId id="1347" r:id="rId28"/>
    <p:sldId id="1348" r:id="rId29"/>
    <p:sldId id="1350" r:id="rId30"/>
    <p:sldId id="1356" r:id="rId31"/>
    <p:sldId id="1360" r:id="rId32"/>
    <p:sldId id="1359" r:id="rId33"/>
    <p:sldId id="1364" r:id="rId34"/>
    <p:sldId id="1365" r:id="rId35"/>
    <p:sldId id="1367" r:id="rId36"/>
    <p:sldId id="1368" r:id="rId37"/>
    <p:sldId id="1369" r:id="rId38"/>
    <p:sldId id="1370" r:id="rId39"/>
    <p:sldId id="1371" r:id="rId40"/>
    <p:sldId id="1372" r:id="rId41"/>
    <p:sldId id="1374" r:id="rId42"/>
    <p:sldId id="1375" r:id="rId43"/>
    <p:sldId id="1376" r:id="rId44"/>
    <p:sldId id="1377" r:id="rId45"/>
    <p:sldId id="1379" r:id="rId46"/>
    <p:sldId id="1380" r:id="rId47"/>
    <p:sldId id="1382" r:id="rId48"/>
    <p:sldId id="1445" r:id="rId49"/>
    <p:sldId id="1384" r:id="rId50"/>
    <p:sldId id="1385" r:id="rId51"/>
    <p:sldId id="139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>
          <p15:clr>
            <a:srgbClr val="A4A3A4"/>
          </p15:clr>
        </p15:guide>
        <p15:guide id="2" pos="38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C2E"/>
    <a:srgbClr val="AC171F"/>
    <a:srgbClr val="648CB7"/>
    <a:srgbClr val="30364B"/>
    <a:srgbClr val="131641"/>
    <a:srgbClr val="4F1641"/>
    <a:srgbClr val="060923"/>
    <a:srgbClr val="EB1B23"/>
    <a:srgbClr val="141724"/>
    <a:srgbClr val="171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ä¸­åº¦æ ·å¼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54" autoAdjust="0"/>
    <p:restoredTop sz="86353" autoAdjust="0"/>
  </p:normalViewPr>
  <p:slideViewPr>
    <p:cSldViewPr snapToGrid="0" showGuides="1">
      <p:cViewPr varScale="1">
        <p:scale>
          <a:sx n="68" d="100"/>
          <a:sy n="68" d="100"/>
        </p:scale>
        <p:origin x="1194" y="78"/>
      </p:cViewPr>
      <p:guideLst>
        <p:guide orient="horz" pos="2133"/>
        <p:guide pos="3872"/>
      </p:guideLst>
    </p:cSldViewPr>
  </p:slideViewPr>
  <p:outlineViewPr>
    <p:cViewPr>
      <p:scale>
        <a:sx n="33" d="100"/>
        <a:sy n="33" d="100"/>
      </p:scale>
      <p:origin x="0" y="-37952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258"/>
    </p:cViewPr>
  </p:sorterViewPr>
  <p:notesViewPr>
    <p:cSldViewPr snapToGrid="0">
      <p:cViewPr varScale="1">
        <p:scale>
          <a:sx n="75" d="100"/>
          <a:sy n="75" d="100"/>
        </p:scale>
        <p:origin x="180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slide" Target="slides/slide1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EEC3C-A001-4107-B54E-3DA93EFF18E7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08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E16B4-3FB2-4CDC-BEBF-CD70C72EF480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42829-8409-4711-B36D-25AE5703B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9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1F160-8ACB-4FCE-96EF-C81A6C11A9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5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844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4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8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843BDA-5E9C-4A44-8386-3B590499E6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982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93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111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9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4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8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843BDA-5E9C-4A44-8386-3B590499E6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14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442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编译器前端（ Parser）主要处理网络模型的分析与转换，解析输入网络模型的拓扑结构并将其为 DNNC内部与深度学习框架生成的计算图用IR表示。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中端为优化器 （Optimizer），它基于内部IR实施各种编译优化遍 ，包括融合计算图中不同节点间的操作 、高效调度指令 、充分复用 DPU片上数据等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代码生成器 （Code-generator）为DNNC编译后端， 主要负责把经过中端优化后的计算图IR映射成为高效运行在DPU上的指令流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————————————————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版权声明：本文为CSDN博主「邢翔瑞」的原创文章，遵循 CC 4.0 BY-SA 版权协议，转载请附上原文出处链接及本声明。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原文链接：https://blog.csdn.net/weixin_36474809/article/details/82585091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543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38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4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8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843BDA-5E9C-4A44-8386-3B590499E6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148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4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8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843BDA-5E9C-4A44-8386-3B590499E6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539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4.1 DPU Kernel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将神经网络实现为FPGA上实体（可以看作IPcore）。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Kernel可以理解为在DPU平台上部署的平台上部署的一个深度学习网络模型的实 体。每个神经网络对应 一个 DPU汇编文件，通过调用DPU运行N2Cube时的dpuLoadKernel()成为一个可运行实体。 DPU的运行时将其加载到特定内存空间并为其分配硬件资源。 然后通过调用 dpuCreateTask()将其实例化为多个DPU Task。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4.2 DPU Task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Task是 DPU Kernel的一个运行实例 。每个 DPU Task中处理一个具体的计算任务。 每个 DPU Task之间的内存空间相互独立，使得我们可以通过多线程来运行多个 DPU Task，以此来提高系统效率和吞吐量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4.3 DPU Node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Node是DPU上运行网络模型的一个组成部分 。每个 DPU Node都有其对应的输入、出以及其对应的输入、出以及相关参数。 DPU Node依靠其名称来索引，我们可以依靠其名称来索引，我们可以通过 DNNDK提供的 API来获取每个 Node的相关信息 的相关信息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4.4 DPU Tensor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Tensor是多维数据的集合 ，用来存储网络在运行过程中的数据信息。 我们可以通过DNNDK提供的 API获取某个 Tensor对应的属性，如 Height， Width，Channel以及地址信息。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————————————————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版权声明：本文为CSDN博主「邢翔瑞」的原创文章，遵循 CC 4.0 BY-SA 版权协议，转载请附上原文出处链接及本声明。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原文链接：https://blog.csdn.net/weixin_36474809/article/details/82585091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830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771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DPU运行时主要包含四部分：加载器 （Loader）、性能 、性能分析器（ Profiler）、库（ Library）和 DPU驱动（ DPU Driver）。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150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4.1 DPU Kernel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将神经网络实现为FPGA上实体（可以看作IPcore）。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Kernel可以理解为在DPU平台上部署的平台上部署的一个深度学习网络模型的实 体。每个神经网络对应 一个 DPU汇编文件，通过调用DPU运行N2Cube时的dpuLoadKernel()成为一个可运行实体。 DPU的运行时将其加载到特定内存空间并为其分配硬件资源。 然后通过调用 dpuCreateTask()将其实例化为多个DPU Task。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4.2 DPU Task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Task是 DPU Kernel的一个运行实例 。每个 DPU Task中处理一个具体的计算任务。 每个 DPU Task之间的内存空间相互独立，使得我们可以通过多线程来运行多个 DPU Task，以此来提高系统效率和吞吐量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4.3 DPU Node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Node是DPU上运行网络模型的一个组成部分 。每个 DPU Node都有其对应的输入、出以及其对应的输入、出以及相关参数。 DPU Node依靠其名称来索引，我们可以依靠其名称来索引，我们可以通过 DNNDK提供的 API来获取每个 Node的相关信息 的相关信息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4.4 DPU Tensor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Tensor是多维数据的集合 ，用来存储网络在运行过程中的数据信息。 我们可以通过DNNDK提供的 API获取某个 Tensor对应的属性，如 Height， Width，Channel以及地址信息。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————————————————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版权声明：本文为CSDN博主「邢翔瑞」的原创文章，遵循 CC 4.0 BY-SA 版权协议，转载请附上原文出处链接及本声明。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原文链接：https://blog.csdn.net/weixin_36474809/article/details/82585091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34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4.1 DPU Kernel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将神经网络实现为FPGA上实体（可以看作IPcore）。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Kernel可以理解为在DPU平台上部署的平台上部署的一个深度学习网络模型的实 体。每个神经网络对应 一个 DPU汇编文件，通过调用DPU运行N2Cube时的dpuLoadKernel()成为一个可运行实体。 DPU的运行时将其加载到特定内存空间并为其分配硬件资源。 然后通过调用 dpuCreateTask()将其实例化为多个DPU Task。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4.2 DPU Task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Task是 DPU Kernel的一个运行实例 。每个 DPU Task中处理一个具体的计算任务。 每个 DPU Task之间的内存空间相互独立，使得我们可以通过多线程来运行多个 DPU Task，以此来提高系统效率和吞吐量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4.3 DPU Node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Node是DPU上运行网络模型的一个组成部分 。每个 DPU Node都有其对应的输入、出以及其对应的输入、出以及相关参数。 DPU Node依靠其名称来索引，我们可以依靠其名称来索引，我们可以通过 DNNDK提供的 API来获取每个 Node的相关信息 的相关信息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4.4 DPU Tensor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Tensor是多维数据的集合 ，用来存储网络在运行过程中的数据信息。 我们可以通过DNNDK提供的 API获取某个 Tensor对应的属性，如 Height， Width，Channel以及地址信息。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————————————————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版权声明：本文为CSDN博主「邢翔瑞」的原创文章，遵循 CC 4.0 BY-SA 版权协议，转载请附上原文出处链接及本声明。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原文链接：https://blog.csdn.net/weixin_36474809/article/details/82585091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39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4.1 DPU Kernel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将神经网络实现为FPGA上实体（可以看作IPcore）。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Kernel可以理解为在DPU平台上部署的平台上部署的一个深度学习网络模型的实 体。每个神经网络对应 一个 DPU汇编文件，通过调用DPU运行N2Cube时的dpuLoadKernel()成为一个可运行实体。 DPU的运行时将其加载到特定内存空间并为其分配硬件资源。 然后通过调用 dpuCreateTask()将其实例化为多个DPU Task。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4.2 DPU Task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Task是 DPU Kernel的一个运行实例 。每个 DPU Task中处理一个具体的计算任务。 每个 DPU Task之间的内存空间相互独立，使得我们可以通过多线程来运行多个 DPU Task，以此来提高系统效率和吞吐量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4.3 DPU Node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Node是DPU上运行网络模型的一个组成部分 。每个 DPU Node都有其对应的输入、出以及其对应的输入、出以及相关参数。 DPU Node依靠其名称来索引，我们可以依靠其名称来索引，我们可以通过 DNNDK提供的 API来获取每个 Node的相关信息 的相关信息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4.4 DPU Tensor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Tensor是多维数据的集合 ，用来存储网络在运行过程中的数据信息。 我们可以通过DNNDK提供的 API获取某个 Tensor对应的属性，如 Height， Width，Channel以及地址信息。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————————————————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版权声明：本文为CSDN博主「邢翔瑞」的原创文章，遵循 CC 4.0 BY-SA 版权协议，转载请附上原文出处链接及本声明。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原文链接：https://blog.csdn.net/weixin_36474809/article/details/82585091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185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4.1 DPU Kernel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将神经网络实现为FPGA上实体（可以看作IPcore）。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Kernel可以理解为在DPU平台上部署的平台上部署的一个深度学习网络模型的实 体。每个神经网络对应 一个 DPU汇编文件，通过调用DPU运行N2Cube时的dpuLoadKernel()成为一个可运行实体。 DPU的运行时将其加载到特定内存空间并为其分配硬件资源。 然后通过调用 dpuCreateTask()将其实例化为多个DPU Task。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4.2 DPU Task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Task是 DPU Kernel的一个运行实例 。每个 DPU Task中处理一个具体的计算任务。 每个 DPU Task之间的内存空间相互独立，使得我们可以通过多线程来运行多个 DPU Task，以此来提高系统效率和吞吐量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4.3 DPU Node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Node是DPU上运行网络模型的一个组成部分 。每个 DPU Node都有其对应的输入、出以及其对应的输入、出以及相关参数。 DPU Node依靠其名称来索引，我们可以依靠其名称来索引，我们可以通过 DNNDK提供的 API来获取每个 Node的相关信息 的相关信息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4.4 DPU Tensor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Tensor是多维数据的集合 ，用来存储网络在运行过程中的数据信息。 我们可以通过DNNDK提供的 API获取某个 Tensor对应的属性，如 Height， Width，Channel以及地址信息。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————————————————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版权声明：本文为CSDN博主「邢翔瑞」的原创文章，遵循 CC 4.0 BY-SA 版权协议，转载请附上原文出处链接及本声明。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原文链接：https://blog.csdn.net/weixin_36474809/article/details/82585091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782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4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8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843BDA-5E9C-4A44-8386-3B590499E6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46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4.1 DPU Kernel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将神经网络实现为FPGA上实体（可以看作IPcore）。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Kernel可以理解为在DPU平台上部署的平台上部署的一个深度学习网络模型的实 体。每个神经网络对应 一个 DPU汇编文件，通过调用DPU运行N2Cube时的dpuLoadKernel()成为一个可运行实体。 DPU的运行时将其加载到特定内存空间并为其分配硬件资源。 然后通过调用 dpuCreateTask()将其实例化为多个DPU Task。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4.2 DPU Task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Task是 DPU Kernel的一个运行实例 。每个 DPU Task中处理一个具体的计算任务。 每个 DPU Task之间的内存空间相互独立，使得我们可以通过多线程来运行多个 DPU Task，以此来提高系统效率和吞吐量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4.3 DPU Node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Node是DPU上运行网络模型的一个组成部分 。每个 DPU Node都有其对应的输入、出以及其对应的输入、出以及相关参数。 DPU Node依靠其名称来索引，我们可以依靠其名称来索引，我们可以通过 DNNDK提供的 API来获取每个 Node的相关信息 的相关信息 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4.4 DPU Tensor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DPU Tensor是多维数据的集合 ，用来存储网络在运行过程中的数据信息。 我们可以通过DNNDK提供的 API获取某个 Tensor对应的属性，如 Height， Width，Channel以及地址信息。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————————————————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版权声明：本文为CSDN博主「邢翔瑞」的原创文章，遵循 CC 4.0 BY-SA 版权协议，转载请附上原文出处链接及本声明。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r>
              <a:rPr lang="en-US" sz="1000" dirty="0"/>
              <a:t>原文链接：https://blog.csdn.net/weixin_36474809/article/details/82585091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10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So let’s take a deeper tour of the technology itself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the past our entire device was just the one engine you see in the middle– that core programmable logic that we invented over 30 years ago ….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Well now that’s just one of multiple engines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First pair of engines you see on the left are the scalar engines, or the </a:t>
            </a:r>
            <a:r>
              <a:rPr lang="en-US" sz="1000" b="1" dirty="0">
                <a:latin typeface="Franklin Gothic Book (Headings)"/>
              </a:rPr>
              <a:t>Arm processing subsystem</a:t>
            </a:r>
            <a:r>
              <a:rPr lang="en-US" sz="1000" b="0" dirty="0">
                <a:latin typeface="Franklin Gothic Book (Headings)"/>
              </a:rPr>
              <a:t>– you can see this as the next generation system from our previous SoC products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Note this isn’t a server-class CPU, it does not replace a Xeon processor …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</a:t>
            </a:r>
            <a:r>
              <a:rPr lang="en-US" sz="1000" b="1" dirty="0">
                <a:latin typeface="Franklin Gothic Book (Headings)"/>
              </a:rPr>
              <a:t>programmable logic</a:t>
            </a:r>
            <a:r>
              <a:rPr lang="en-US" sz="1000" dirty="0">
                <a:latin typeface="Franklin Gothic Book (Headings)"/>
              </a:rPr>
              <a:t> is the “</a:t>
            </a:r>
            <a:r>
              <a:rPr lang="en-US" sz="1000" b="1" dirty="0">
                <a:latin typeface="Franklin Gothic Book (Headings)"/>
              </a:rPr>
              <a:t>FPGA</a:t>
            </a:r>
            <a:r>
              <a:rPr lang="en-US" sz="1000" dirty="0">
                <a:latin typeface="Franklin Gothic Book (Headings)"/>
              </a:rPr>
              <a:t>-Like” engine and based on– in fact the entire device is based on– 7nm TSMC process.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the technology we’re best known for and at the center of our adaptability and flexibility.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last engine on the right is the culmination of Software Programmable, Hardware Adaptable --- the </a:t>
            </a:r>
            <a:r>
              <a:rPr lang="en-US" sz="1000" b="1" dirty="0">
                <a:latin typeface="Franklin Gothic Book (Headings)"/>
              </a:rPr>
              <a:t>AI Engine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This is the </a:t>
            </a:r>
            <a:r>
              <a:rPr lang="en-US" sz="1000" b="1" dirty="0">
                <a:latin typeface="Franklin Gothic Book (Headings)"/>
              </a:rPr>
              <a:t>GPU-Like </a:t>
            </a:r>
            <a:r>
              <a:rPr lang="en-US" sz="1000" b="0" dirty="0">
                <a:latin typeface="Franklin Gothic Book (Headings)"/>
              </a:rPr>
              <a:t>engine that is specialized hardware acceleration for a few functions, AI being one of them, and compiles software code directly,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If you’ve been keeping up with previous announcements, this is what we’ve referred to as the SW/HW programmable engine, because it’s software programmable, and hardware accelerated &amp; adaptable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But </a:t>
            </a:r>
            <a:r>
              <a:rPr lang="en-US" sz="1000" dirty="0" err="1">
                <a:latin typeface="Franklin Gothic Book (Headings)"/>
              </a:rPr>
              <a:t>Versal’s</a:t>
            </a:r>
            <a:r>
              <a:rPr lang="en-US" sz="1000" dirty="0">
                <a:latin typeface="Franklin Gothic Book (Headings)"/>
              </a:rPr>
              <a:t> adaptability is more than processing engines, there are an exceptionally high number of multi-hundred-gigabit </a:t>
            </a:r>
            <a:r>
              <a:rPr lang="en-US" sz="1000" b="1" dirty="0">
                <a:latin typeface="Franklin Gothic Book (Headings)"/>
              </a:rPr>
              <a:t>protocol engines </a:t>
            </a:r>
            <a:r>
              <a:rPr lang="en-US" sz="1000" dirty="0">
                <a:latin typeface="Franklin Gothic Book (Headings)"/>
              </a:rPr>
              <a:t>for key interface.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a good reminder that Versal is not just for data center -- Versal is also a high bandwidth, multi-terabit device for the highest end networking applications. 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Though there’s much discussion and focus around Data Center, Versal is a </a:t>
            </a:r>
            <a:r>
              <a:rPr lang="en-US" sz="1000" i="1" dirty="0">
                <a:latin typeface="Franklin Gothic Book (Headings)"/>
              </a:rPr>
              <a:t>multi-market </a:t>
            </a:r>
            <a:r>
              <a:rPr lang="en-US" sz="1000" dirty="0">
                <a:latin typeface="Franklin Gothic Book (Headings)"/>
              </a:rPr>
              <a:t>platform,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Versal we’ve hardened more networking cores than we’ve ever done in the past. 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638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4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8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843BDA-5E9C-4A44-8386-3B590499E6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92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So let’s take a deeper tour of the technology itself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the past our entire device was just the one engine you see in the middle– that core programmable logic that we invented over 30 years ago ….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Well now that’s just one of multiple engines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First pair of engines you see on the left are the scalar engines, or the </a:t>
            </a:r>
            <a:r>
              <a:rPr lang="en-US" sz="1000" b="1" dirty="0">
                <a:latin typeface="Franklin Gothic Book (Headings)"/>
              </a:rPr>
              <a:t>Arm processing subsystem</a:t>
            </a:r>
            <a:r>
              <a:rPr lang="en-US" sz="1000" b="0" dirty="0">
                <a:latin typeface="Franklin Gothic Book (Headings)"/>
              </a:rPr>
              <a:t>– you can see this as the next generation system from our previous SoC products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Note this isn’t a server-class CPU, it does not replace a Xeon processor …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</a:t>
            </a:r>
            <a:r>
              <a:rPr lang="en-US" sz="1000" b="1" dirty="0">
                <a:latin typeface="Franklin Gothic Book (Headings)"/>
              </a:rPr>
              <a:t>programmable logic</a:t>
            </a:r>
            <a:r>
              <a:rPr lang="en-US" sz="1000" dirty="0">
                <a:latin typeface="Franklin Gothic Book (Headings)"/>
              </a:rPr>
              <a:t> is the “</a:t>
            </a:r>
            <a:r>
              <a:rPr lang="en-US" sz="1000" b="1" dirty="0">
                <a:latin typeface="Franklin Gothic Book (Headings)"/>
              </a:rPr>
              <a:t>FPGA</a:t>
            </a:r>
            <a:r>
              <a:rPr lang="en-US" sz="1000" dirty="0">
                <a:latin typeface="Franklin Gothic Book (Headings)"/>
              </a:rPr>
              <a:t>-Like” engine and based on– in fact the entire device is based on– 7nm TSMC process.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the technology we’re best known for and at the center of our adaptability and flexibility.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last engine on the right is the culmination of Software Programmable, Hardware Adaptable --- the </a:t>
            </a:r>
            <a:r>
              <a:rPr lang="en-US" sz="1000" b="1" dirty="0">
                <a:latin typeface="Franklin Gothic Book (Headings)"/>
              </a:rPr>
              <a:t>AI Engine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This is the </a:t>
            </a:r>
            <a:r>
              <a:rPr lang="en-US" sz="1000" b="1" dirty="0">
                <a:latin typeface="Franklin Gothic Book (Headings)"/>
              </a:rPr>
              <a:t>GPU-Like </a:t>
            </a:r>
            <a:r>
              <a:rPr lang="en-US" sz="1000" b="0" dirty="0">
                <a:latin typeface="Franklin Gothic Book (Headings)"/>
              </a:rPr>
              <a:t>engine that is specialized hardware acceleration for a few functions, AI being one of them, and compiles software code directly,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If you’ve been keeping up with previous announcements, this is what we’ve referred to as the SW/HW programmable engine, because it’s software programmable, and hardware accelerated &amp; adaptable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But </a:t>
            </a:r>
            <a:r>
              <a:rPr lang="en-US" sz="1000" dirty="0" err="1">
                <a:latin typeface="Franklin Gothic Book (Headings)"/>
              </a:rPr>
              <a:t>Versal’s</a:t>
            </a:r>
            <a:r>
              <a:rPr lang="en-US" sz="1000" dirty="0">
                <a:latin typeface="Franklin Gothic Book (Headings)"/>
              </a:rPr>
              <a:t> adaptability is more than processing engines, there are an exceptionally high number of multi-hundred-gigabit </a:t>
            </a:r>
            <a:r>
              <a:rPr lang="en-US" sz="1000" b="1" dirty="0">
                <a:latin typeface="Franklin Gothic Book (Headings)"/>
              </a:rPr>
              <a:t>protocol engines </a:t>
            </a:r>
            <a:r>
              <a:rPr lang="en-US" sz="1000" dirty="0">
                <a:latin typeface="Franklin Gothic Book (Headings)"/>
              </a:rPr>
              <a:t>for key interface.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a good reminder that Versal is not just for data center -- Versal is also a high bandwidth, multi-terabit device for the highest end networking applications. 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Though there’s much discussion and focus around Data Center, Versal is a </a:t>
            </a:r>
            <a:r>
              <a:rPr lang="en-US" sz="1000" i="1" dirty="0">
                <a:latin typeface="Franklin Gothic Book (Headings)"/>
              </a:rPr>
              <a:t>multi-market </a:t>
            </a:r>
            <a:r>
              <a:rPr lang="en-US" sz="1000" dirty="0">
                <a:latin typeface="Franklin Gothic Book (Headings)"/>
              </a:rPr>
              <a:t>platform,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Versal we’ve hardened more networking cores than we’ve ever done in the past. 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72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So let’s take a deeper tour of the technology itself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the past our entire device was just the one engine you see in the middle– that core programmable logic that we invented over 30 years ago ….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Well now that’s just one of multiple engines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First pair of engines you see on the left are the scalar engines, or the </a:t>
            </a:r>
            <a:r>
              <a:rPr lang="en-US" sz="1000" b="1" dirty="0">
                <a:latin typeface="Franklin Gothic Book (Headings)"/>
              </a:rPr>
              <a:t>Arm processing subsystem</a:t>
            </a:r>
            <a:r>
              <a:rPr lang="en-US" sz="1000" b="0" dirty="0">
                <a:latin typeface="Franklin Gothic Book (Headings)"/>
              </a:rPr>
              <a:t>– you can see this as the next generation system from our previous SoC products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Note this isn’t a server-class CPU, it does not replace a Xeon processor …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</a:t>
            </a:r>
            <a:r>
              <a:rPr lang="en-US" sz="1000" b="1" dirty="0">
                <a:latin typeface="Franklin Gothic Book (Headings)"/>
              </a:rPr>
              <a:t>programmable logic</a:t>
            </a:r>
            <a:r>
              <a:rPr lang="en-US" sz="1000" dirty="0">
                <a:latin typeface="Franklin Gothic Book (Headings)"/>
              </a:rPr>
              <a:t> is the “</a:t>
            </a:r>
            <a:r>
              <a:rPr lang="en-US" sz="1000" b="1" dirty="0">
                <a:latin typeface="Franklin Gothic Book (Headings)"/>
              </a:rPr>
              <a:t>FPGA</a:t>
            </a:r>
            <a:r>
              <a:rPr lang="en-US" sz="1000" dirty="0">
                <a:latin typeface="Franklin Gothic Book (Headings)"/>
              </a:rPr>
              <a:t>-Like” engine and based on– in fact the entire device is based on– 7nm TSMC process.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the technology we’re best known for and at the center of our adaptability and flexibility.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last engine on the right is the culmination of Software Programmable, Hardware Adaptable --- the </a:t>
            </a:r>
            <a:r>
              <a:rPr lang="en-US" sz="1000" b="1" dirty="0">
                <a:latin typeface="Franklin Gothic Book (Headings)"/>
              </a:rPr>
              <a:t>AI Engine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This is the </a:t>
            </a:r>
            <a:r>
              <a:rPr lang="en-US" sz="1000" b="1" dirty="0">
                <a:latin typeface="Franklin Gothic Book (Headings)"/>
              </a:rPr>
              <a:t>GPU-Like </a:t>
            </a:r>
            <a:r>
              <a:rPr lang="en-US" sz="1000" b="0" dirty="0">
                <a:latin typeface="Franklin Gothic Book (Headings)"/>
              </a:rPr>
              <a:t>engine that is specialized hardware acceleration for a few functions, AI being one of them, and compiles software code directly,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If you’ve been keeping up with previous announcements, this is what we’ve referred to as the SW/HW programmable engine, because it’s software programmable, and hardware accelerated &amp; adaptable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But </a:t>
            </a:r>
            <a:r>
              <a:rPr lang="en-US" sz="1000" dirty="0" err="1">
                <a:latin typeface="Franklin Gothic Book (Headings)"/>
              </a:rPr>
              <a:t>Versal’s</a:t>
            </a:r>
            <a:r>
              <a:rPr lang="en-US" sz="1000" dirty="0">
                <a:latin typeface="Franklin Gothic Book (Headings)"/>
              </a:rPr>
              <a:t> adaptability is more than processing engines, there are an exceptionally high number of multi-hundred-gigabit </a:t>
            </a:r>
            <a:r>
              <a:rPr lang="en-US" sz="1000" b="1" dirty="0">
                <a:latin typeface="Franklin Gothic Book (Headings)"/>
              </a:rPr>
              <a:t>protocol engines </a:t>
            </a:r>
            <a:r>
              <a:rPr lang="en-US" sz="1000" dirty="0">
                <a:latin typeface="Franklin Gothic Book (Headings)"/>
              </a:rPr>
              <a:t>for key interface.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a good reminder that Versal is not just for data center -- Versal is also a high bandwidth, multi-terabit device for the highest end networking applications. 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Though there’s much discussion and focus around Data Center, Versal is a </a:t>
            </a:r>
            <a:r>
              <a:rPr lang="en-US" sz="1000" i="1" dirty="0">
                <a:latin typeface="Franklin Gothic Book (Headings)"/>
              </a:rPr>
              <a:t>multi-market </a:t>
            </a:r>
            <a:r>
              <a:rPr lang="en-US" sz="1000" dirty="0">
                <a:latin typeface="Franklin Gothic Book (Headings)"/>
              </a:rPr>
              <a:t>platform,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Versal we’ve hardened more networking cores than we’ve ever done in the past. 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615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So let’s take a deeper tour of the technology itself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the past our entire device was just the one engine you see in the middle– that core programmable logic that we invented over 30 years ago ….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Well now that’s just one of multiple engines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First pair of engines you see on the left are the scalar engines, or the </a:t>
            </a:r>
            <a:r>
              <a:rPr lang="en-US" sz="1000" b="1" dirty="0">
                <a:latin typeface="Franklin Gothic Book (Headings)"/>
              </a:rPr>
              <a:t>Arm processing subsystem</a:t>
            </a:r>
            <a:r>
              <a:rPr lang="en-US" sz="1000" b="0" dirty="0">
                <a:latin typeface="Franklin Gothic Book (Headings)"/>
              </a:rPr>
              <a:t>– you can see this as the next generation system from our previous SoC products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Note this isn’t a server-class CPU, it does not replace a Xeon processor …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</a:t>
            </a:r>
            <a:r>
              <a:rPr lang="en-US" sz="1000" b="1" dirty="0">
                <a:latin typeface="Franklin Gothic Book (Headings)"/>
              </a:rPr>
              <a:t>programmable logic</a:t>
            </a:r>
            <a:r>
              <a:rPr lang="en-US" sz="1000" dirty="0">
                <a:latin typeface="Franklin Gothic Book (Headings)"/>
              </a:rPr>
              <a:t> is the “</a:t>
            </a:r>
            <a:r>
              <a:rPr lang="en-US" sz="1000" b="1" dirty="0">
                <a:latin typeface="Franklin Gothic Book (Headings)"/>
              </a:rPr>
              <a:t>FPGA</a:t>
            </a:r>
            <a:r>
              <a:rPr lang="en-US" sz="1000" dirty="0">
                <a:latin typeface="Franklin Gothic Book (Headings)"/>
              </a:rPr>
              <a:t>-Like” engine and based on– in fact the entire device is based on– 7nm TSMC process.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the technology we’re best known for and at the center of our adaptability and flexibility.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last engine on the right is the culmination of Software Programmable, Hardware Adaptable --- the </a:t>
            </a:r>
            <a:r>
              <a:rPr lang="en-US" sz="1000" b="1" dirty="0">
                <a:latin typeface="Franklin Gothic Book (Headings)"/>
              </a:rPr>
              <a:t>AI Engine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This is the </a:t>
            </a:r>
            <a:r>
              <a:rPr lang="en-US" sz="1000" b="1" dirty="0">
                <a:latin typeface="Franklin Gothic Book (Headings)"/>
              </a:rPr>
              <a:t>GPU-Like </a:t>
            </a:r>
            <a:r>
              <a:rPr lang="en-US" sz="1000" b="0" dirty="0">
                <a:latin typeface="Franklin Gothic Book (Headings)"/>
              </a:rPr>
              <a:t>engine that is specialized hardware acceleration for a few functions, AI being one of them, and compiles software code directly,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If you’ve been keeping up with previous announcements, this is what we’ve referred to as the SW/HW programmable engine, because it’s software programmable, and hardware accelerated &amp; adaptable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But </a:t>
            </a:r>
            <a:r>
              <a:rPr lang="en-US" sz="1000" dirty="0" err="1">
                <a:latin typeface="Franklin Gothic Book (Headings)"/>
              </a:rPr>
              <a:t>Versal’s</a:t>
            </a:r>
            <a:r>
              <a:rPr lang="en-US" sz="1000" dirty="0">
                <a:latin typeface="Franklin Gothic Book (Headings)"/>
              </a:rPr>
              <a:t> adaptability is more than processing engines, there are an exceptionally high number of multi-hundred-gigabit </a:t>
            </a:r>
            <a:r>
              <a:rPr lang="en-US" sz="1000" b="1" dirty="0">
                <a:latin typeface="Franklin Gothic Book (Headings)"/>
              </a:rPr>
              <a:t>protocol engines </a:t>
            </a:r>
            <a:r>
              <a:rPr lang="en-US" sz="1000" dirty="0">
                <a:latin typeface="Franklin Gothic Book (Headings)"/>
              </a:rPr>
              <a:t>for key interface.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a good reminder that Versal is not just for data center -- Versal is also a high bandwidth, multi-terabit device for the highest end networking applications. 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Though there’s much discussion and focus around Data Center, Versal is a </a:t>
            </a:r>
            <a:r>
              <a:rPr lang="en-US" sz="1000" i="1" dirty="0">
                <a:latin typeface="Franklin Gothic Book (Headings)"/>
              </a:rPr>
              <a:t>multi-market </a:t>
            </a:r>
            <a:r>
              <a:rPr lang="en-US" sz="1000" dirty="0">
                <a:latin typeface="Franklin Gothic Book (Headings)"/>
              </a:rPr>
              <a:t>platform,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Versal we’ve hardened more networking cores than we’ve ever done in the past. 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51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So let’s take a deeper tour of the technology itself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the past our entire device was just the one engine you see in the middle– that core programmable logic that we invented over 30 years ago ….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Well now that’s just one of multiple engines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First pair of engines you see on the left are the scalar engines, or the </a:t>
            </a:r>
            <a:r>
              <a:rPr lang="en-US" sz="1000" b="1" dirty="0">
                <a:latin typeface="Franklin Gothic Book (Headings)"/>
              </a:rPr>
              <a:t>Arm processing subsystem</a:t>
            </a:r>
            <a:r>
              <a:rPr lang="en-US" sz="1000" b="0" dirty="0">
                <a:latin typeface="Franklin Gothic Book (Headings)"/>
              </a:rPr>
              <a:t>– you can see this as the next generation system from our previous SoC products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Note this isn’t a server-class CPU, it does not replace a Xeon processor …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</a:t>
            </a:r>
            <a:r>
              <a:rPr lang="en-US" sz="1000" b="1" dirty="0">
                <a:latin typeface="Franklin Gothic Book (Headings)"/>
              </a:rPr>
              <a:t>programmable logic</a:t>
            </a:r>
            <a:r>
              <a:rPr lang="en-US" sz="1000" dirty="0">
                <a:latin typeface="Franklin Gothic Book (Headings)"/>
              </a:rPr>
              <a:t> is the “</a:t>
            </a:r>
            <a:r>
              <a:rPr lang="en-US" sz="1000" b="1" dirty="0">
                <a:latin typeface="Franklin Gothic Book (Headings)"/>
              </a:rPr>
              <a:t>FPGA</a:t>
            </a:r>
            <a:r>
              <a:rPr lang="en-US" sz="1000" dirty="0">
                <a:latin typeface="Franklin Gothic Book (Headings)"/>
              </a:rPr>
              <a:t>-Like” engine and based on– in fact the entire device is based on– 7nm TSMC process.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the technology we’re best known for and at the center of our adaptability and flexibility.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The last engine on the right is the culmination of Software Programmable, Hardware Adaptable --- the </a:t>
            </a:r>
            <a:r>
              <a:rPr lang="en-US" sz="1000" b="1" dirty="0">
                <a:latin typeface="Franklin Gothic Book (Headings)"/>
              </a:rPr>
              <a:t>AI Engine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This is the </a:t>
            </a:r>
            <a:r>
              <a:rPr lang="en-US" sz="1000" b="1" dirty="0">
                <a:latin typeface="Franklin Gothic Book (Headings)"/>
              </a:rPr>
              <a:t>GPU-Like </a:t>
            </a:r>
            <a:r>
              <a:rPr lang="en-US" sz="1000" b="0" dirty="0">
                <a:latin typeface="Franklin Gothic Book (Headings)"/>
              </a:rPr>
              <a:t>engine that is specialized hardware acceleration for a few functions, AI being one of them, and compiles software code directly,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b="0" dirty="0">
                <a:latin typeface="Franklin Gothic Book (Headings)"/>
              </a:rPr>
              <a:t>If you’ve been keeping up with previous announcements, this is what we’ve referred to as the SW/HW programmable engine, because it’s software programmable, and hardware accelerated &amp; adaptable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But </a:t>
            </a:r>
            <a:r>
              <a:rPr lang="en-US" sz="1000" dirty="0" err="1">
                <a:latin typeface="Franklin Gothic Book (Headings)"/>
              </a:rPr>
              <a:t>Versal’s</a:t>
            </a:r>
            <a:r>
              <a:rPr lang="en-US" sz="1000" dirty="0">
                <a:latin typeface="Franklin Gothic Book (Headings)"/>
              </a:rPr>
              <a:t> adaptability is more than processing engines, there are an exceptionally high number of multi-hundred-gigabit </a:t>
            </a:r>
            <a:r>
              <a:rPr lang="en-US" sz="1000" b="1" dirty="0">
                <a:latin typeface="Franklin Gothic Book (Headings)"/>
              </a:rPr>
              <a:t>protocol engines </a:t>
            </a:r>
            <a:r>
              <a:rPr lang="en-US" sz="1000" dirty="0">
                <a:latin typeface="Franklin Gothic Book (Headings)"/>
              </a:rPr>
              <a:t>for key interface.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This is a good reminder that Versal is not just for data center -- Versal is also a high bandwidth, multi-terabit device for the highest end networking applications.  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Though there’s much discussion and focus around Data Center, Versal is a </a:t>
            </a:r>
            <a:r>
              <a:rPr lang="en-US" sz="1000" i="1" dirty="0">
                <a:latin typeface="Franklin Gothic Book (Headings)"/>
              </a:rPr>
              <a:t>multi-market </a:t>
            </a:r>
            <a:r>
              <a:rPr lang="en-US" sz="1000" dirty="0">
                <a:latin typeface="Franklin Gothic Book (Headings)"/>
              </a:rPr>
              <a:t>platform,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r>
              <a:rPr lang="en-US" sz="1000" dirty="0">
                <a:latin typeface="Franklin Gothic Book (Headings)"/>
              </a:rPr>
              <a:t>In Versal we’ve hardened more networking cores than we’ve ever done in the past. </a:t>
            </a:r>
          </a:p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82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84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8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843BDA-5E9C-4A44-8386-3B590499E6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31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8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1F047-73B9-2242-8741-E495F8F7C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3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6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6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4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7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7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4.pn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4.pn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9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4.png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0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1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1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1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4.pn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2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2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2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4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388182" y="5055357"/>
            <a:ext cx="0" cy="81728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 flipV="1">
            <a:off x="0" y="4582222"/>
            <a:ext cx="12192000" cy="27432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/>
          <a:srcRect b="27440"/>
          <a:stretch>
            <a:fillRect/>
          </a:stretch>
        </p:blipFill>
        <p:spPr>
          <a:xfrm>
            <a:off x="564201" y="5055357"/>
            <a:ext cx="2518876" cy="53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6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01" y="3006529"/>
            <a:ext cx="7888344" cy="530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9600" y="209551"/>
            <a:ext cx="10972800" cy="5327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8" y="2297152"/>
            <a:ext cx="12206692" cy="2051824"/>
          </a:xfrm>
          <a:prstGeom prst="rect">
            <a:avLst/>
          </a:prstGeom>
        </p:spPr>
      </p:pic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30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 flipV="1">
            <a:off x="-14688" y="2297152"/>
            <a:ext cx="148504" cy="2051824"/>
          </a:xfrm>
          <a:prstGeom prst="rect">
            <a:avLst/>
          </a:prstGeom>
          <a:solidFill>
            <a:srgbClr val="DE35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84" y="17"/>
            <a:ext cx="12191823" cy="32338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83733" y="2984736"/>
            <a:ext cx="10498667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830" indent="-290830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355">
              <a:lnSpc>
                <a:spcPct val="110000"/>
              </a:lnSpc>
              <a:defRPr sz="1400"/>
            </a:lvl3pPr>
            <a:lvl4pPr marL="914400" indent="-173355">
              <a:lnSpc>
                <a:spcPct val="110000"/>
              </a:lnSpc>
              <a:buFont typeface="Arial" panose="02080604020202020204" pitchFamily="34" charset="0"/>
              <a:buChar char="–"/>
              <a:defRPr sz="1400"/>
            </a:lvl4pPr>
            <a:lvl5pPr marL="1319530" indent="-34798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2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>
            <a:fillRect/>
          </a:stretch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19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3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27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31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6995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>
            <a:fillRect/>
          </a:stretch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830">
              <a:lnSpc>
                <a:spcPct val="150000"/>
              </a:lnSpc>
              <a:buFontTx/>
              <a:buBlip>
                <a:blip r:embed="rId2"/>
              </a:buBlip>
              <a:defRPr sz="1800">
                <a:solidFill>
                  <a:srgbClr val="5D606C"/>
                </a:solidFill>
              </a:defRPr>
            </a:lvl2pPr>
            <a:lvl3pPr marL="462280" indent="-290830">
              <a:lnSpc>
                <a:spcPct val="150000"/>
              </a:lnSpc>
              <a:buFontTx/>
              <a:buBlip>
                <a:blip r:embed="rId3"/>
              </a:buBlip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6.xml"/><Relationship Id="rId18" Type="http://schemas.openxmlformats.org/officeDocument/2006/relationships/slideLayout" Target="../slideLayouts/slideLayout22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06.xml"/><Relationship Id="rId21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20.xml"/><Relationship Id="rId25" Type="http://schemas.openxmlformats.org/officeDocument/2006/relationships/theme" Target="../theme/theme10.xml"/><Relationship Id="rId2" Type="http://schemas.openxmlformats.org/officeDocument/2006/relationships/slideLayout" Target="../slideLayouts/slideLayout205.xml"/><Relationship Id="rId16" Type="http://schemas.openxmlformats.org/officeDocument/2006/relationships/slideLayout" Target="../slideLayouts/slideLayout219.xml"/><Relationship Id="rId20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24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18.xml"/><Relationship Id="rId23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13.xml"/><Relationship Id="rId19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7.xml"/><Relationship Id="rId22" Type="http://schemas.openxmlformats.org/officeDocument/2006/relationships/slideLayout" Target="../slideLayouts/slideLayout225.xml"/><Relationship Id="rId27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13" Type="http://schemas.openxmlformats.org/officeDocument/2006/relationships/slideLayout" Target="../slideLayouts/slideLayout240.xml"/><Relationship Id="rId18" Type="http://schemas.openxmlformats.org/officeDocument/2006/relationships/slideLayout" Target="../slideLayouts/slideLayout245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0.xml"/><Relationship Id="rId21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4.xml"/><Relationship Id="rId25" Type="http://schemas.openxmlformats.org/officeDocument/2006/relationships/theme" Target="../theme/theme11.xml"/><Relationship Id="rId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243.xml"/><Relationship Id="rId20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24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42.xml"/><Relationship Id="rId23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41.xml"/><Relationship Id="rId22" Type="http://schemas.openxmlformats.org/officeDocument/2006/relationships/slideLayout" Target="../slideLayouts/slideLayout249.xml"/><Relationship Id="rId27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54.xml"/><Relationship Id="rId21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theme" Target="../theme/theme12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0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24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10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13" Type="http://schemas.openxmlformats.org/officeDocument/2006/relationships/slideLayout" Target="../slideLayouts/slideLayout312.xml"/><Relationship Id="rId18" Type="http://schemas.openxmlformats.org/officeDocument/2006/relationships/slideLayout" Target="../slideLayouts/slideLayout31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02.xml"/><Relationship Id="rId21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1.xml"/><Relationship Id="rId17" Type="http://schemas.openxmlformats.org/officeDocument/2006/relationships/slideLayout" Target="../slideLayouts/slideLayout316.xml"/><Relationship Id="rId25" Type="http://schemas.openxmlformats.org/officeDocument/2006/relationships/theme" Target="../theme/theme14.xml"/><Relationship Id="rId2" Type="http://schemas.openxmlformats.org/officeDocument/2006/relationships/slideLayout" Target="../slideLayouts/slideLayout301.xml"/><Relationship Id="rId16" Type="http://schemas.openxmlformats.org/officeDocument/2006/relationships/slideLayout" Target="../slideLayouts/slideLayout315.xml"/><Relationship Id="rId20" Type="http://schemas.openxmlformats.org/officeDocument/2006/relationships/slideLayout" Target="../slideLayouts/slideLayout319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24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314.xml"/><Relationship Id="rId23" Type="http://schemas.openxmlformats.org/officeDocument/2006/relationships/slideLayout" Target="../slideLayouts/slideLayout322.xml"/><Relationship Id="rId10" Type="http://schemas.openxmlformats.org/officeDocument/2006/relationships/slideLayout" Target="../slideLayouts/slideLayout309.xml"/><Relationship Id="rId19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Relationship Id="rId14" Type="http://schemas.openxmlformats.org/officeDocument/2006/relationships/slideLayout" Target="../slideLayouts/slideLayout313.xml"/><Relationship Id="rId22" Type="http://schemas.openxmlformats.org/officeDocument/2006/relationships/slideLayout" Target="../slideLayouts/slideLayout321.xml"/><Relationship Id="rId27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1.xml"/><Relationship Id="rId13" Type="http://schemas.openxmlformats.org/officeDocument/2006/relationships/slideLayout" Target="../slideLayouts/slideLayout336.xml"/><Relationship Id="rId18" Type="http://schemas.openxmlformats.org/officeDocument/2006/relationships/slideLayout" Target="../slideLayouts/slideLayout34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26.xml"/><Relationship Id="rId21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5.xml"/><Relationship Id="rId17" Type="http://schemas.openxmlformats.org/officeDocument/2006/relationships/slideLayout" Target="../slideLayouts/slideLayout340.xml"/><Relationship Id="rId25" Type="http://schemas.openxmlformats.org/officeDocument/2006/relationships/theme" Target="../theme/theme15.xml"/><Relationship Id="rId2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39.xml"/><Relationship Id="rId20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4.xml"/><Relationship Id="rId24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338.xml"/><Relationship Id="rId23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33.xml"/><Relationship Id="rId19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32.xml"/><Relationship Id="rId14" Type="http://schemas.openxmlformats.org/officeDocument/2006/relationships/slideLayout" Target="../slideLayouts/slideLayout337.xml"/><Relationship Id="rId22" Type="http://schemas.openxmlformats.org/officeDocument/2006/relationships/slideLayout" Target="../slideLayouts/slideLayout345.xml"/><Relationship Id="rId27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5.xml"/><Relationship Id="rId13" Type="http://schemas.openxmlformats.org/officeDocument/2006/relationships/slideLayout" Target="../slideLayouts/slideLayout360.xml"/><Relationship Id="rId18" Type="http://schemas.openxmlformats.org/officeDocument/2006/relationships/slideLayout" Target="../slideLayouts/slideLayout365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54.xml"/><Relationship Id="rId12" Type="http://schemas.openxmlformats.org/officeDocument/2006/relationships/slideLayout" Target="../slideLayouts/slideLayout359.xml"/><Relationship Id="rId17" Type="http://schemas.openxmlformats.org/officeDocument/2006/relationships/slideLayout" Target="../slideLayouts/slideLayout364.xml"/><Relationship Id="rId25" Type="http://schemas.openxmlformats.org/officeDocument/2006/relationships/theme" Target="../theme/theme16.xml"/><Relationship Id="rId2" Type="http://schemas.openxmlformats.org/officeDocument/2006/relationships/slideLayout" Target="../slideLayouts/slideLayout349.xml"/><Relationship Id="rId16" Type="http://schemas.openxmlformats.org/officeDocument/2006/relationships/slideLayout" Target="../slideLayouts/slideLayout363.xml"/><Relationship Id="rId20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1" Type="http://schemas.openxmlformats.org/officeDocument/2006/relationships/slideLayout" Target="../slideLayouts/slideLayout358.xml"/><Relationship Id="rId24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52.xml"/><Relationship Id="rId15" Type="http://schemas.openxmlformats.org/officeDocument/2006/relationships/slideLayout" Target="../slideLayouts/slideLayout362.xml"/><Relationship Id="rId23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57.xml"/><Relationship Id="rId19" Type="http://schemas.openxmlformats.org/officeDocument/2006/relationships/slideLayout" Target="../slideLayouts/slideLayout366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Relationship Id="rId14" Type="http://schemas.openxmlformats.org/officeDocument/2006/relationships/slideLayout" Target="../slideLayouts/slideLayout361.xml"/><Relationship Id="rId22" Type="http://schemas.openxmlformats.org/officeDocument/2006/relationships/slideLayout" Target="../slideLayouts/slideLayout369.xml"/><Relationship Id="rId27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9.xml"/><Relationship Id="rId13" Type="http://schemas.openxmlformats.org/officeDocument/2006/relationships/slideLayout" Target="../slideLayouts/slideLayout384.xml"/><Relationship Id="rId18" Type="http://schemas.openxmlformats.org/officeDocument/2006/relationships/slideLayout" Target="../slideLayouts/slideLayout38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74.xml"/><Relationship Id="rId21" Type="http://schemas.openxmlformats.org/officeDocument/2006/relationships/slideLayout" Target="../slideLayouts/slideLayout392.xml"/><Relationship Id="rId7" Type="http://schemas.openxmlformats.org/officeDocument/2006/relationships/slideLayout" Target="../slideLayouts/slideLayout378.xml"/><Relationship Id="rId12" Type="http://schemas.openxmlformats.org/officeDocument/2006/relationships/slideLayout" Target="../slideLayouts/slideLayout383.xml"/><Relationship Id="rId17" Type="http://schemas.openxmlformats.org/officeDocument/2006/relationships/slideLayout" Target="../slideLayouts/slideLayout388.xml"/><Relationship Id="rId25" Type="http://schemas.openxmlformats.org/officeDocument/2006/relationships/theme" Target="../theme/theme17.xml"/><Relationship Id="rId2" Type="http://schemas.openxmlformats.org/officeDocument/2006/relationships/slideLayout" Target="../slideLayouts/slideLayout373.xml"/><Relationship Id="rId16" Type="http://schemas.openxmlformats.org/officeDocument/2006/relationships/slideLayout" Target="../slideLayouts/slideLayout387.xml"/><Relationship Id="rId20" Type="http://schemas.openxmlformats.org/officeDocument/2006/relationships/slideLayout" Target="../slideLayouts/slideLayout391.xml"/><Relationship Id="rId1" Type="http://schemas.openxmlformats.org/officeDocument/2006/relationships/slideLayout" Target="../slideLayouts/slideLayout372.xml"/><Relationship Id="rId6" Type="http://schemas.openxmlformats.org/officeDocument/2006/relationships/slideLayout" Target="../slideLayouts/slideLayout377.xml"/><Relationship Id="rId11" Type="http://schemas.openxmlformats.org/officeDocument/2006/relationships/slideLayout" Target="../slideLayouts/slideLayout382.xml"/><Relationship Id="rId24" Type="http://schemas.openxmlformats.org/officeDocument/2006/relationships/slideLayout" Target="../slideLayouts/slideLayout395.xml"/><Relationship Id="rId5" Type="http://schemas.openxmlformats.org/officeDocument/2006/relationships/slideLayout" Target="../slideLayouts/slideLayout376.xml"/><Relationship Id="rId15" Type="http://schemas.openxmlformats.org/officeDocument/2006/relationships/slideLayout" Target="../slideLayouts/slideLayout386.xml"/><Relationship Id="rId23" Type="http://schemas.openxmlformats.org/officeDocument/2006/relationships/slideLayout" Target="../slideLayouts/slideLayout394.xml"/><Relationship Id="rId10" Type="http://schemas.openxmlformats.org/officeDocument/2006/relationships/slideLayout" Target="../slideLayouts/slideLayout381.xml"/><Relationship Id="rId19" Type="http://schemas.openxmlformats.org/officeDocument/2006/relationships/slideLayout" Target="../slideLayouts/slideLayout390.xml"/><Relationship Id="rId4" Type="http://schemas.openxmlformats.org/officeDocument/2006/relationships/slideLayout" Target="../slideLayouts/slideLayout375.xml"/><Relationship Id="rId9" Type="http://schemas.openxmlformats.org/officeDocument/2006/relationships/slideLayout" Target="../slideLayouts/slideLayout380.xml"/><Relationship Id="rId14" Type="http://schemas.openxmlformats.org/officeDocument/2006/relationships/slideLayout" Target="../slideLayouts/slideLayout385.xml"/><Relationship Id="rId22" Type="http://schemas.openxmlformats.org/officeDocument/2006/relationships/slideLayout" Target="../slideLayouts/slideLayout393.xml"/><Relationship Id="rId27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3.xml"/><Relationship Id="rId13" Type="http://schemas.openxmlformats.org/officeDocument/2006/relationships/slideLayout" Target="../slideLayouts/slideLayout408.xml"/><Relationship Id="rId18" Type="http://schemas.openxmlformats.org/officeDocument/2006/relationships/slideLayout" Target="../slideLayouts/slideLayout41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98.xml"/><Relationship Id="rId21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402.xml"/><Relationship Id="rId12" Type="http://schemas.openxmlformats.org/officeDocument/2006/relationships/slideLayout" Target="../slideLayouts/slideLayout407.xml"/><Relationship Id="rId17" Type="http://schemas.openxmlformats.org/officeDocument/2006/relationships/slideLayout" Target="../slideLayouts/slideLayout412.xml"/><Relationship Id="rId25" Type="http://schemas.openxmlformats.org/officeDocument/2006/relationships/theme" Target="../theme/theme18.xml"/><Relationship Id="rId2" Type="http://schemas.openxmlformats.org/officeDocument/2006/relationships/slideLayout" Target="../slideLayouts/slideLayout397.xml"/><Relationship Id="rId16" Type="http://schemas.openxmlformats.org/officeDocument/2006/relationships/slideLayout" Target="../slideLayouts/slideLayout411.xml"/><Relationship Id="rId20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396.xml"/><Relationship Id="rId6" Type="http://schemas.openxmlformats.org/officeDocument/2006/relationships/slideLayout" Target="../slideLayouts/slideLayout401.xml"/><Relationship Id="rId11" Type="http://schemas.openxmlformats.org/officeDocument/2006/relationships/slideLayout" Target="../slideLayouts/slideLayout406.xml"/><Relationship Id="rId24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00.xml"/><Relationship Id="rId15" Type="http://schemas.openxmlformats.org/officeDocument/2006/relationships/slideLayout" Target="../slideLayouts/slideLayout410.xml"/><Relationship Id="rId23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5.xml"/><Relationship Id="rId19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399.xml"/><Relationship Id="rId9" Type="http://schemas.openxmlformats.org/officeDocument/2006/relationships/slideLayout" Target="../slideLayouts/slideLayout404.xml"/><Relationship Id="rId14" Type="http://schemas.openxmlformats.org/officeDocument/2006/relationships/slideLayout" Target="../slideLayouts/slideLayout409.xml"/><Relationship Id="rId22" Type="http://schemas.openxmlformats.org/officeDocument/2006/relationships/slideLayout" Target="../slideLayouts/slideLayout417.xml"/><Relationship Id="rId27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7.xml"/><Relationship Id="rId13" Type="http://schemas.openxmlformats.org/officeDocument/2006/relationships/slideLayout" Target="../slideLayouts/slideLayout432.xml"/><Relationship Id="rId18" Type="http://schemas.openxmlformats.org/officeDocument/2006/relationships/slideLayout" Target="../slideLayouts/slideLayout43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22.xml"/><Relationship Id="rId21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26.xml"/><Relationship Id="rId12" Type="http://schemas.openxmlformats.org/officeDocument/2006/relationships/slideLayout" Target="../slideLayouts/slideLayout431.xml"/><Relationship Id="rId17" Type="http://schemas.openxmlformats.org/officeDocument/2006/relationships/slideLayout" Target="../slideLayouts/slideLayout436.xml"/><Relationship Id="rId25" Type="http://schemas.openxmlformats.org/officeDocument/2006/relationships/theme" Target="../theme/theme19.xml"/><Relationship Id="rId2" Type="http://schemas.openxmlformats.org/officeDocument/2006/relationships/slideLayout" Target="../slideLayouts/slideLayout421.xml"/><Relationship Id="rId16" Type="http://schemas.openxmlformats.org/officeDocument/2006/relationships/slideLayout" Target="../slideLayouts/slideLayout435.xml"/><Relationship Id="rId20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20.xml"/><Relationship Id="rId6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30.xml"/><Relationship Id="rId24" Type="http://schemas.openxmlformats.org/officeDocument/2006/relationships/slideLayout" Target="../slideLayouts/slideLayout443.xml"/><Relationship Id="rId5" Type="http://schemas.openxmlformats.org/officeDocument/2006/relationships/slideLayout" Target="../slideLayouts/slideLayout424.xml"/><Relationship Id="rId15" Type="http://schemas.openxmlformats.org/officeDocument/2006/relationships/slideLayout" Target="../slideLayouts/slideLayout434.xml"/><Relationship Id="rId23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29.xml"/><Relationship Id="rId19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23.xml"/><Relationship Id="rId9" Type="http://schemas.openxmlformats.org/officeDocument/2006/relationships/slideLayout" Target="../slideLayouts/slideLayout428.xml"/><Relationship Id="rId14" Type="http://schemas.openxmlformats.org/officeDocument/2006/relationships/slideLayout" Target="../slideLayouts/slideLayout433.xml"/><Relationship Id="rId22" Type="http://schemas.openxmlformats.org/officeDocument/2006/relationships/slideLayout" Target="../slideLayouts/slideLayout441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1.xml"/><Relationship Id="rId13" Type="http://schemas.openxmlformats.org/officeDocument/2006/relationships/slideLayout" Target="../slideLayouts/slideLayout456.xml"/><Relationship Id="rId18" Type="http://schemas.openxmlformats.org/officeDocument/2006/relationships/slideLayout" Target="../slideLayouts/slideLayout46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46.xml"/><Relationship Id="rId21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50.xml"/><Relationship Id="rId12" Type="http://schemas.openxmlformats.org/officeDocument/2006/relationships/slideLayout" Target="../slideLayouts/slideLayout455.xml"/><Relationship Id="rId17" Type="http://schemas.openxmlformats.org/officeDocument/2006/relationships/slideLayout" Target="../slideLayouts/slideLayout460.xml"/><Relationship Id="rId25" Type="http://schemas.openxmlformats.org/officeDocument/2006/relationships/theme" Target="../theme/theme20.xml"/><Relationship Id="rId2" Type="http://schemas.openxmlformats.org/officeDocument/2006/relationships/slideLayout" Target="../slideLayouts/slideLayout445.xml"/><Relationship Id="rId16" Type="http://schemas.openxmlformats.org/officeDocument/2006/relationships/slideLayout" Target="../slideLayouts/slideLayout459.xml"/><Relationship Id="rId20" Type="http://schemas.openxmlformats.org/officeDocument/2006/relationships/slideLayout" Target="../slideLayouts/slideLayout463.xml"/><Relationship Id="rId1" Type="http://schemas.openxmlformats.org/officeDocument/2006/relationships/slideLayout" Target="../slideLayouts/slideLayout444.xml"/><Relationship Id="rId6" Type="http://schemas.openxmlformats.org/officeDocument/2006/relationships/slideLayout" Target="../slideLayouts/slideLayout449.xml"/><Relationship Id="rId11" Type="http://schemas.openxmlformats.org/officeDocument/2006/relationships/slideLayout" Target="../slideLayouts/slideLayout454.xml"/><Relationship Id="rId24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48.xml"/><Relationship Id="rId15" Type="http://schemas.openxmlformats.org/officeDocument/2006/relationships/slideLayout" Target="../slideLayouts/slideLayout458.xml"/><Relationship Id="rId23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53.xml"/><Relationship Id="rId19" Type="http://schemas.openxmlformats.org/officeDocument/2006/relationships/slideLayout" Target="../slideLayouts/slideLayout462.xml"/><Relationship Id="rId4" Type="http://schemas.openxmlformats.org/officeDocument/2006/relationships/slideLayout" Target="../slideLayouts/slideLayout447.xml"/><Relationship Id="rId9" Type="http://schemas.openxmlformats.org/officeDocument/2006/relationships/slideLayout" Target="../slideLayouts/slideLayout452.xml"/><Relationship Id="rId14" Type="http://schemas.openxmlformats.org/officeDocument/2006/relationships/slideLayout" Target="../slideLayouts/slideLayout457.xml"/><Relationship Id="rId22" Type="http://schemas.openxmlformats.org/officeDocument/2006/relationships/slideLayout" Target="../slideLayouts/slideLayout465.xml"/><Relationship Id="rId27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80.xml"/><Relationship Id="rId18" Type="http://schemas.openxmlformats.org/officeDocument/2006/relationships/slideLayout" Target="../slideLayouts/slideLayout485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70.xml"/><Relationship Id="rId21" Type="http://schemas.openxmlformats.org/officeDocument/2006/relationships/slideLayout" Target="../slideLayouts/slideLayout488.xml"/><Relationship Id="rId7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9.xml"/><Relationship Id="rId17" Type="http://schemas.openxmlformats.org/officeDocument/2006/relationships/slideLayout" Target="../slideLayouts/slideLayout484.xml"/><Relationship Id="rId25" Type="http://schemas.openxmlformats.org/officeDocument/2006/relationships/theme" Target="../theme/theme21.xml"/><Relationship Id="rId2" Type="http://schemas.openxmlformats.org/officeDocument/2006/relationships/slideLayout" Target="../slideLayouts/slideLayout469.xml"/><Relationship Id="rId16" Type="http://schemas.openxmlformats.org/officeDocument/2006/relationships/slideLayout" Target="../slideLayouts/slideLayout483.xml"/><Relationship Id="rId20" Type="http://schemas.openxmlformats.org/officeDocument/2006/relationships/slideLayout" Target="../slideLayouts/slideLayout487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8.xml"/><Relationship Id="rId24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72.xml"/><Relationship Id="rId15" Type="http://schemas.openxmlformats.org/officeDocument/2006/relationships/slideLayout" Target="../slideLayouts/slideLayout482.xml"/><Relationship Id="rId23" Type="http://schemas.openxmlformats.org/officeDocument/2006/relationships/slideLayout" Target="../slideLayouts/slideLayout490.xml"/><Relationship Id="rId10" Type="http://schemas.openxmlformats.org/officeDocument/2006/relationships/slideLayout" Target="../slideLayouts/slideLayout477.xml"/><Relationship Id="rId19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81.xml"/><Relationship Id="rId22" Type="http://schemas.openxmlformats.org/officeDocument/2006/relationships/slideLayout" Target="../slideLayouts/slideLayout489.xml"/><Relationship Id="rId27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9.xml"/><Relationship Id="rId13" Type="http://schemas.openxmlformats.org/officeDocument/2006/relationships/slideLayout" Target="../slideLayouts/slideLayout504.xml"/><Relationship Id="rId18" Type="http://schemas.openxmlformats.org/officeDocument/2006/relationships/slideLayout" Target="../slideLayouts/slideLayout50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512.xml"/><Relationship Id="rId7" Type="http://schemas.openxmlformats.org/officeDocument/2006/relationships/slideLayout" Target="../slideLayouts/slideLayout498.xml"/><Relationship Id="rId12" Type="http://schemas.openxmlformats.org/officeDocument/2006/relationships/slideLayout" Target="../slideLayouts/slideLayout503.xml"/><Relationship Id="rId17" Type="http://schemas.openxmlformats.org/officeDocument/2006/relationships/slideLayout" Target="../slideLayouts/slideLayout508.xml"/><Relationship Id="rId25" Type="http://schemas.openxmlformats.org/officeDocument/2006/relationships/theme" Target="../theme/theme22.xml"/><Relationship Id="rId2" Type="http://schemas.openxmlformats.org/officeDocument/2006/relationships/slideLayout" Target="../slideLayouts/slideLayout493.xml"/><Relationship Id="rId16" Type="http://schemas.openxmlformats.org/officeDocument/2006/relationships/slideLayout" Target="../slideLayouts/slideLayout507.xml"/><Relationship Id="rId20" Type="http://schemas.openxmlformats.org/officeDocument/2006/relationships/slideLayout" Target="../slideLayouts/slideLayout511.xml"/><Relationship Id="rId1" Type="http://schemas.openxmlformats.org/officeDocument/2006/relationships/slideLayout" Target="../slideLayouts/slideLayout492.xml"/><Relationship Id="rId6" Type="http://schemas.openxmlformats.org/officeDocument/2006/relationships/slideLayout" Target="../slideLayouts/slideLayout497.xml"/><Relationship Id="rId11" Type="http://schemas.openxmlformats.org/officeDocument/2006/relationships/slideLayout" Target="../slideLayouts/slideLayout502.xml"/><Relationship Id="rId24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496.xml"/><Relationship Id="rId15" Type="http://schemas.openxmlformats.org/officeDocument/2006/relationships/slideLayout" Target="../slideLayouts/slideLayout506.xml"/><Relationship Id="rId23" Type="http://schemas.openxmlformats.org/officeDocument/2006/relationships/slideLayout" Target="../slideLayouts/slideLayout514.xml"/><Relationship Id="rId10" Type="http://schemas.openxmlformats.org/officeDocument/2006/relationships/slideLayout" Target="../slideLayouts/slideLayout501.xml"/><Relationship Id="rId19" Type="http://schemas.openxmlformats.org/officeDocument/2006/relationships/slideLayout" Target="../slideLayouts/slideLayout510.xml"/><Relationship Id="rId4" Type="http://schemas.openxmlformats.org/officeDocument/2006/relationships/slideLayout" Target="../slideLayouts/slideLayout495.xml"/><Relationship Id="rId9" Type="http://schemas.openxmlformats.org/officeDocument/2006/relationships/slideLayout" Target="../slideLayouts/slideLayout500.xml"/><Relationship Id="rId14" Type="http://schemas.openxmlformats.org/officeDocument/2006/relationships/slideLayout" Target="../slideLayouts/slideLayout505.xml"/><Relationship Id="rId22" Type="http://schemas.openxmlformats.org/officeDocument/2006/relationships/slideLayout" Target="../slideLayouts/slideLayout513.xml"/><Relationship Id="rId27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58.xml"/><Relationship Id="rId21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5" Type="http://schemas.openxmlformats.org/officeDocument/2006/relationships/theme" Target="../theme/theme9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24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23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201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29" r:id="rId19"/>
    <p:sldLayoutId id="2147484030" r:id="rId20"/>
    <p:sldLayoutId id="2147484031" r:id="rId21"/>
    <p:sldLayoutId id="2147484032" r:id="rId22"/>
    <p:sldLayoutId id="2147484033" r:id="rId23"/>
    <p:sldLayoutId id="214748403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  <p:sldLayoutId id="2147484052" r:id="rId17"/>
    <p:sldLayoutId id="2147484053" r:id="rId18"/>
    <p:sldLayoutId id="2147484054" r:id="rId19"/>
    <p:sldLayoutId id="2147484055" r:id="rId20"/>
    <p:sldLayoutId id="2147484056" r:id="rId21"/>
    <p:sldLayoutId id="2147484057" r:id="rId22"/>
    <p:sldLayoutId id="2147484058" r:id="rId23"/>
    <p:sldLayoutId id="214748405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6" r:id="rId16"/>
    <p:sldLayoutId id="2147484077" r:id="rId17"/>
    <p:sldLayoutId id="2147484078" r:id="rId18"/>
    <p:sldLayoutId id="2147484079" r:id="rId19"/>
    <p:sldLayoutId id="2147484080" r:id="rId20"/>
    <p:sldLayoutId id="2147484081" r:id="rId21"/>
    <p:sldLayoutId id="2147484082" r:id="rId22"/>
    <p:sldLayoutId id="2147484083" r:id="rId23"/>
    <p:sldLayoutId id="21474840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03" r:id="rId18"/>
    <p:sldLayoutId id="2147484104" r:id="rId19"/>
    <p:sldLayoutId id="2147484105" r:id="rId20"/>
    <p:sldLayoutId id="2147484106" r:id="rId21"/>
    <p:sldLayoutId id="2147484107" r:id="rId22"/>
    <p:sldLayoutId id="2147484108" r:id="rId23"/>
    <p:sldLayoutId id="214748410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  <p:sldLayoutId id="2147484128" r:id="rId18"/>
    <p:sldLayoutId id="2147484129" r:id="rId19"/>
    <p:sldLayoutId id="2147484130" r:id="rId20"/>
    <p:sldLayoutId id="2147484131" r:id="rId21"/>
    <p:sldLayoutId id="2147484132" r:id="rId22"/>
    <p:sldLayoutId id="2147484133" r:id="rId23"/>
    <p:sldLayoutId id="214748413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  <p:sldLayoutId id="2147484154" r:id="rId19"/>
    <p:sldLayoutId id="2147484155" r:id="rId20"/>
    <p:sldLayoutId id="2147484156" r:id="rId21"/>
    <p:sldLayoutId id="2147484157" r:id="rId22"/>
    <p:sldLayoutId id="2147484158" r:id="rId23"/>
    <p:sldLayoutId id="214748415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  <p:sldLayoutId id="2147484173" r:id="rId13"/>
    <p:sldLayoutId id="2147484174" r:id="rId14"/>
    <p:sldLayoutId id="2147484175" r:id="rId15"/>
    <p:sldLayoutId id="2147484176" r:id="rId16"/>
    <p:sldLayoutId id="2147484177" r:id="rId17"/>
    <p:sldLayoutId id="2147484178" r:id="rId18"/>
    <p:sldLayoutId id="2147484179" r:id="rId19"/>
    <p:sldLayoutId id="2147484180" r:id="rId20"/>
    <p:sldLayoutId id="2147484181" r:id="rId21"/>
    <p:sldLayoutId id="2147484182" r:id="rId22"/>
    <p:sldLayoutId id="2147484183" r:id="rId23"/>
    <p:sldLayoutId id="21474841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  <p:sldLayoutId id="2147484199" r:id="rId14"/>
    <p:sldLayoutId id="2147484200" r:id="rId15"/>
    <p:sldLayoutId id="2147484201" r:id="rId16"/>
    <p:sldLayoutId id="2147484202" r:id="rId17"/>
    <p:sldLayoutId id="2147484203" r:id="rId18"/>
    <p:sldLayoutId id="2147484204" r:id="rId19"/>
    <p:sldLayoutId id="2147484205" r:id="rId20"/>
    <p:sldLayoutId id="2147484206" r:id="rId21"/>
    <p:sldLayoutId id="2147484207" r:id="rId22"/>
    <p:sldLayoutId id="2147484208" r:id="rId23"/>
    <p:sldLayoutId id="214748420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237" r:id="rId2"/>
    <p:sldLayoutId id="2147484238" r:id="rId3"/>
    <p:sldLayoutId id="2147484239" r:id="rId4"/>
    <p:sldLayoutId id="2147484240" r:id="rId5"/>
    <p:sldLayoutId id="2147484241" r:id="rId6"/>
    <p:sldLayoutId id="2147484242" r:id="rId7"/>
    <p:sldLayoutId id="2147484243" r:id="rId8"/>
    <p:sldLayoutId id="2147484244" r:id="rId9"/>
    <p:sldLayoutId id="2147484245" r:id="rId10"/>
    <p:sldLayoutId id="2147484246" r:id="rId11"/>
    <p:sldLayoutId id="2147484247" r:id="rId12"/>
    <p:sldLayoutId id="2147484248" r:id="rId13"/>
    <p:sldLayoutId id="2147484249" r:id="rId14"/>
    <p:sldLayoutId id="2147484250" r:id="rId15"/>
    <p:sldLayoutId id="2147484251" r:id="rId16"/>
    <p:sldLayoutId id="2147484252" r:id="rId17"/>
    <p:sldLayoutId id="2147484253" r:id="rId18"/>
    <p:sldLayoutId id="2147484254" r:id="rId19"/>
    <p:sldLayoutId id="2147484255" r:id="rId20"/>
    <p:sldLayoutId id="2147484256" r:id="rId21"/>
    <p:sldLayoutId id="2147484257" r:id="rId22"/>
    <p:sldLayoutId id="2147484258" r:id="rId23"/>
    <p:sldLayoutId id="214748425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23B3E-E61B-439E-A922-9DA01701F142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D85D8-EA21-4457-9F34-596508145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  <p:sldLayoutId id="2147484273" r:id="rId13"/>
    <p:sldLayoutId id="2147484274" r:id="rId14"/>
    <p:sldLayoutId id="2147484275" r:id="rId15"/>
    <p:sldLayoutId id="2147484276" r:id="rId16"/>
    <p:sldLayoutId id="2147484277" r:id="rId17"/>
    <p:sldLayoutId id="2147484278" r:id="rId18"/>
    <p:sldLayoutId id="2147484279" r:id="rId19"/>
    <p:sldLayoutId id="2147484280" r:id="rId20"/>
    <p:sldLayoutId id="2147484281" r:id="rId21"/>
    <p:sldLayoutId id="2147484282" r:id="rId22"/>
    <p:sldLayoutId id="2147484283" r:id="rId23"/>
    <p:sldLayoutId id="21474842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  <p:sldLayoutId id="2147484497" r:id="rId12"/>
    <p:sldLayoutId id="2147484498" r:id="rId13"/>
    <p:sldLayoutId id="2147484499" r:id="rId14"/>
    <p:sldLayoutId id="2147484500" r:id="rId15"/>
    <p:sldLayoutId id="2147484501" r:id="rId16"/>
    <p:sldLayoutId id="2147484502" r:id="rId17"/>
    <p:sldLayoutId id="2147484503" r:id="rId18"/>
    <p:sldLayoutId id="2147484504" r:id="rId19"/>
    <p:sldLayoutId id="2147484505" r:id="rId20"/>
    <p:sldLayoutId id="2147484506" r:id="rId21"/>
    <p:sldLayoutId id="2147484507" r:id="rId22"/>
    <p:sldLayoutId id="2147484508" r:id="rId23"/>
    <p:sldLayoutId id="214748450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1" r:id="rId1"/>
    <p:sldLayoutId id="2147484512" r:id="rId2"/>
    <p:sldLayoutId id="2147484513" r:id="rId3"/>
    <p:sldLayoutId id="2147484514" r:id="rId4"/>
    <p:sldLayoutId id="2147484515" r:id="rId5"/>
    <p:sldLayoutId id="2147484516" r:id="rId6"/>
    <p:sldLayoutId id="2147484517" r:id="rId7"/>
    <p:sldLayoutId id="2147484518" r:id="rId8"/>
    <p:sldLayoutId id="2147484519" r:id="rId9"/>
    <p:sldLayoutId id="2147484520" r:id="rId10"/>
    <p:sldLayoutId id="2147484521" r:id="rId11"/>
    <p:sldLayoutId id="2147484522" r:id="rId12"/>
    <p:sldLayoutId id="2147484523" r:id="rId13"/>
    <p:sldLayoutId id="2147484524" r:id="rId14"/>
    <p:sldLayoutId id="2147484525" r:id="rId15"/>
    <p:sldLayoutId id="2147484526" r:id="rId16"/>
    <p:sldLayoutId id="2147484527" r:id="rId17"/>
    <p:sldLayoutId id="2147484528" r:id="rId18"/>
    <p:sldLayoutId id="2147484529" r:id="rId19"/>
    <p:sldLayoutId id="2147484530" r:id="rId20"/>
    <p:sldLayoutId id="2147484531" r:id="rId21"/>
    <p:sldLayoutId id="2147484532" r:id="rId22"/>
    <p:sldLayoutId id="2147484533" r:id="rId23"/>
    <p:sldLayoutId id="214748453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7" r:id="rId22"/>
    <p:sldLayoutId id="2147483908" r:id="rId23"/>
    <p:sldLayoutId id="214748390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6" name="fc" descr="© Copyright 2019 Xilinx"/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8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  <p:sldLayoutId id="2147483982" r:id="rId22"/>
    <p:sldLayoutId id="2147483983" r:id="rId23"/>
    <p:sldLayoutId id="21474839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72570" y="4513633"/>
            <a:ext cx="7417990" cy="400110"/>
          </a:xfr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吴天择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72570" y="2122996"/>
            <a:ext cx="9169052" cy="769441"/>
          </a:xfrm>
        </p:spPr>
        <p:txBody>
          <a:bodyPr/>
          <a:lstStyle/>
          <a:p>
            <a:r>
              <a:rPr lang="en-US" altLang="zh-CN" sz="4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HydraMini</a:t>
            </a:r>
            <a:endParaRPr lang="en-US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210312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图片预处理</a:t>
            </a:r>
          </a:p>
        </p:txBody>
      </p:sp>
      <p:sp>
        <p:nvSpPr>
          <p:cNvPr id="4" name="Rectangle 3"/>
          <p:cNvSpPr/>
          <p:nvPr/>
        </p:nvSpPr>
        <p:spPr>
          <a:xfrm>
            <a:off x="826770" y="1312545"/>
            <a:ext cx="10261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dirty="0" err="1" smtClean="0">
                <a:sym typeface="+mn-ea"/>
              </a:rPr>
              <a:t>目前的图片预处理代码</a:t>
            </a:r>
            <a:endParaRPr lang="en-US" altLang="en-US" sz="4400" b="1" dirty="0">
              <a:sym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dirty="0">
                <a:sym typeface="+mn-ea"/>
              </a:rPr>
              <a:t>In Host-Part/process_img.py :(</a:t>
            </a:r>
            <a:r>
              <a:rPr lang="en-US" altLang="en-US" sz="4400" b="1" dirty="0" err="1">
                <a:sym typeface="+mn-ea"/>
              </a:rPr>
              <a:t>img</a:t>
            </a:r>
            <a:r>
              <a:rPr lang="en-US" altLang="en-US" sz="4400" b="1" dirty="0">
                <a:sym typeface="+mn-ea"/>
              </a:rPr>
              <a:t>[40:,:])/255.0-0.5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7226" y="3013023"/>
            <a:ext cx="527653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zh-CN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AI训练框架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210312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AI训练框架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665" y="1038860"/>
            <a:ext cx="10553065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Keras 是一个用 Python 编写的高级神经网络 API，它能够以 TensorFlow, CNTK, 或者 Theano 作为后端运行。Keras 的开发重点是支持快速的实验。能够以最小的时延把你的想法转换为实验结果，是做好研究的关键。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210312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AI训练框架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665" y="1038860"/>
            <a:ext cx="105530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dirty="0" smtClean="0">
                <a:sym typeface="+mn-ea"/>
              </a:rPr>
              <a:t>Host-Part/train.py</a:t>
            </a:r>
            <a:endParaRPr lang="en-US" altLang="en-US" sz="4400" b="1" dirty="0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" y="2484120"/>
            <a:ext cx="9493885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AI训练框架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665" y="2706370"/>
            <a:ext cx="1055306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将保存的.h5文件转化为.pb文件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7226" y="3013023"/>
            <a:ext cx="527653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CN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en-US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DNNDK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DNNDK组成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395" y="193040"/>
            <a:ext cx="4692650" cy="6019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DECENT工具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665" y="1111885"/>
            <a:ext cx="1055306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模型压缩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" y="2416175"/>
            <a:ext cx="10588625" cy="308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DECENT工具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665" y="1111885"/>
            <a:ext cx="1055306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模型编译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2346325"/>
            <a:ext cx="11268075" cy="286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en-US" altLang="zh-CN" sz="2800" dirty="0" smtClean="0"/>
              <a:t>DNNDK</a:t>
            </a:r>
          </a:p>
        </p:txBody>
      </p:sp>
      <p:sp>
        <p:nvSpPr>
          <p:cNvPr id="5" name="Rectangle 4"/>
          <p:cNvSpPr/>
          <p:nvPr/>
        </p:nvSpPr>
        <p:spPr>
          <a:xfrm>
            <a:off x="621665" y="2706370"/>
            <a:ext cx="1055306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在Host端完成压缩和编译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7611110" y="4654550"/>
            <a:ext cx="44030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/>
              <a:t>链接：</a:t>
            </a:r>
            <a:endParaRPr lang="en-US"/>
          </a:p>
          <a:p>
            <a:r>
              <a:rPr lang="en-US"/>
              <a:t>https://github.com/wutianze/pynq_car/blob/master/Pynq-Z2_AD_Car/pynq-guide/run_guide.md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1607" y="3013023"/>
            <a:ext cx="4332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zh-CN" alt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小车</a:t>
            </a:r>
            <a:r>
              <a:rPr lang="zh-CN" altLang="en-US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2521" y="2684093"/>
            <a:ext cx="5276539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CN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en-US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DNNDK with C++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en-US" altLang="zh-CN" sz="2800" dirty="0" smtClean="0"/>
              <a:t>DNNDK</a:t>
            </a:r>
          </a:p>
        </p:txBody>
      </p:sp>
      <p:sp>
        <p:nvSpPr>
          <p:cNvPr id="5" name="Rectangle 4"/>
          <p:cNvSpPr/>
          <p:nvPr/>
        </p:nvSpPr>
        <p:spPr>
          <a:xfrm>
            <a:off x="621665" y="695960"/>
            <a:ext cx="10553065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Kernel: 平台上部署的一个深度学习网络模型的实体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Task: DPU Kernel的一个运行实例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Node: DPU上运行网络模型的一个组成部分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Tensor: 多维数据的集合 ，用来存储网络在运行过程中的数据信息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en-US" altLang="zh-CN" sz="2800" dirty="0" smtClean="0"/>
              <a:t>DNNDK</a:t>
            </a:r>
          </a:p>
        </p:txBody>
      </p:sp>
      <p:sp>
        <p:nvSpPr>
          <p:cNvPr id="5" name="Rectangle 4"/>
          <p:cNvSpPr/>
          <p:nvPr/>
        </p:nvSpPr>
        <p:spPr>
          <a:xfrm>
            <a:off x="621665" y="695960"/>
            <a:ext cx="1055306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混合编译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" y="1644015"/>
            <a:ext cx="10241280" cy="451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en-US" altLang="zh-CN" sz="2800" dirty="0" smtClean="0"/>
              <a:t>DNNDK</a:t>
            </a:r>
          </a:p>
        </p:txBody>
      </p:sp>
      <p:sp>
        <p:nvSpPr>
          <p:cNvPr id="5" name="Rectangle 4"/>
          <p:cNvSpPr/>
          <p:nvPr/>
        </p:nvSpPr>
        <p:spPr>
          <a:xfrm>
            <a:off x="621665" y="695960"/>
            <a:ext cx="1055306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运行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4310"/>
            <a:ext cx="9429750" cy="4652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en-US" altLang="zh-CN" sz="2800" dirty="0" smtClean="0"/>
              <a:t>DNNDK</a:t>
            </a:r>
          </a:p>
        </p:txBody>
      </p:sp>
      <p:sp>
        <p:nvSpPr>
          <p:cNvPr id="5" name="Rectangle 4"/>
          <p:cNvSpPr/>
          <p:nvPr/>
        </p:nvSpPr>
        <p:spPr>
          <a:xfrm>
            <a:off x="621665" y="953135"/>
            <a:ext cx="10553065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ym typeface="+mn-ea"/>
              </a:rPr>
              <a:t>- Call `dpuOpen()` to open the DPU device.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ym typeface="+mn-ea"/>
              </a:rPr>
              <a:t>- Call `dpuLoadKernel()` to load the DPU kernel reset50_0.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ym typeface="+mn-ea"/>
              </a:rPr>
              <a:t>- Call `dpuCreateTask()` to create task for each DPU kernel.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ym typeface="+mn-ea"/>
              </a:rPr>
              <a:t>- Call `dpuDestroyKernel()` and `dpuDestroyTask()` to destroy DPU kernel and task.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ym typeface="+mn-ea"/>
              </a:rPr>
              <a:t>- Call `dpuClose()` to close the DPU device.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en-US" altLang="zh-CN" sz="2800" dirty="0" smtClean="0"/>
              <a:t>DNNDK</a:t>
            </a:r>
          </a:p>
        </p:txBody>
      </p:sp>
      <p:sp>
        <p:nvSpPr>
          <p:cNvPr id="5" name="Rectangle 4"/>
          <p:cNvSpPr/>
          <p:nvPr/>
        </p:nvSpPr>
        <p:spPr>
          <a:xfrm>
            <a:off x="621665" y="850265"/>
            <a:ext cx="10553065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ym typeface="+mn-ea"/>
              </a:rPr>
              <a:t>- Get the image for processing and set it as input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ym typeface="+mn-ea"/>
              </a:rPr>
              <a:t>- Run the task using `dpuRunTask()`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ym typeface="+mn-ea"/>
              </a:rPr>
              <a:t>- Get the output of the kernel and Run Softmax in it if needed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>
                <a:sym typeface="+mn-ea"/>
              </a:rPr>
              <a:t>- If your model is regression model, you can just use the result without running softmax like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en-US" altLang="zh-CN" sz="2800" dirty="0" smtClean="0"/>
              <a:t>DNNDK</a:t>
            </a:r>
          </a:p>
        </p:txBody>
      </p:sp>
      <p:sp>
        <p:nvSpPr>
          <p:cNvPr id="5" name="Rectangle 4"/>
          <p:cNvSpPr/>
          <p:nvPr/>
        </p:nvSpPr>
        <p:spPr>
          <a:xfrm>
            <a:off x="621665" y="1038860"/>
            <a:ext cx="1055306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dirty="0" err="1" smtClean="0">
                <a:sym typeface="+mn-ea"/>
              </a:rPr>
              <a:t>Pynq</a:t>
            </a:r>
            <a:r>
              <a:rPr lang="en-US" altLang="en-US" sz="4400" b="1" dirty="0" smtClean="0">
                <a:sym typeface="+mn-ea"/>
              </a:rPr>
              <a:t>-Part/Car/</a:t>
            </a:r>
            <a:r>
              <a:rPr lang="en-US" altLang="en-US" sz="4400" b="1" dirty="0" err="1" smtClean="0">
                <a:sym typeface="+mn-ea"/>
              </a:rPr>
              <a:t>src</a:t>
            </a:r>
            <a:r>
              <a:rPr lang="en-US" altLang="en-US" sz="4400" b="1" dirty="0" smtClean="0">
                <a:sym typeface="+mn-ea"/>
              </a:rPr>
              <a:t>/</a:t>
            </a:r>
            <a:r>
              <a:rPr lang="en-US" altLang="en-US" sz="4400" b="1" dirty="0" err="1" smtClean="0">
                <a:sym typeface="+mn-ea"/>
              </a:rPr>
              <a:t>run.cc，根据自己的需求修改</a:t>
            </a:r>
            <a:r>
              <a:rPr lang="en-US" altLang="en-US" sz="4400" b="1" dirty="0" err="1">
                <a:sym typeface="+mn-ea"/>
              </a:rPr>
              <a:t>DPU调用函数并运行</a:t>
            </a:r>
            <a:endParaRPr lang="en-US" altLang="en-US" sz="4400" b="1" dirty="0">
              <a:sym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b="1" dirty="0">
              <a:sym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dirty="0">
                <a:sym typeface="+mn-ea"/>
              </a:rPr>
              <a:t>Notice: </a:t>
            </a:r>
            <a:r>
              <a:rPr lang="en-US" altLang="en-US" sz="4400" b="1" dirty="0" err="1">
                <a:sym typeface="+mn-ea"/>
              </a:rPr>
              <a:t>insmod</a:t>
            </a:r>
            <a:r>
              <a:rPr lang="en-US" altLang="en-US" sz="4400" b="1" dirty="0">
                <a:sym typeface="+mn-ea"/>
              </a:rPr>
              <a:t> </a:t>
            </a:r>
            <a:r>
              <a:rPr lang="en-US" altLang="en-US" sz="4400" b="1" dirty="0" err="1">
                <a:sym typeface="+mn-ea"/>
              </a:rPr>
              <a:t>dpu.ko</a:t>
            </a:r>
            <a:endParaRPr lang="en-US" altLang="en-US" sz="4400" b="1" dirty="0">
              <a:sym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" altLang="en-US" sz="4400" b="1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en-US" altLang="zh-CN" sz="2800" dirty="0" smtClean="0"/>
              <a:t>DNNDK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290" y="1026160"/>
            <a:ext cx="9707245" cy="49720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7955" y="1026160"/>
            <a:ext cx="209296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ym typeface="+mn-ea"/>
              </a:rPr>
              <a:t>setInputImage需要根据之前的图片预处理方法来修改</a:t>
            </a:r>
            <a:endParaRPr lang="en-US" altLang="en-US" b="1" dirty="0">
              <a:sym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lvl="0" algn="l" eaLnBrk="0" fontAlgn="base" hangingPunct="0">
              <a:buClrTx/>
              <a:buSzTx/>
              <a:buFontTx/>
            </a:pPr>
            <a:r>
              <a:rPr lang="en-US" altLang="en-US" b="1" dirty="0" err="1"/>
              <a:t>理解run.cc运行过程并编译</a:t>
            </a:r>
            <a:endParaRPr lang="en-US" altLang="en-US" b="1" dirty="0"/>
          </a:p>
          <a:p>
            <a:pPr lvl="0" algn="l" eaLnBrk="0" fontAlgn="base" hangingPunct="0">
              <a:buClrTx/>
              <a:buSzTx/>
              <a:buFontTx/>
            </a:pPr>
            <a:endParaRPr lang="en-US" altLang="en-US" b="1" dirty="0"/>
          </a:p>
          <a:p>
            <a:pPr lvl="0" algn="l" eaLnBrk="0" fontAlgn="base" hangingPunct="0">
              <a:buClrTx/>
              <a:buSzTx/>
              <a:buFontTx/>
            </a:pPr>
            <a:r>
              <a:rPr lang="" altLang="en-US" b="1" dirty="0"/>
              <a:t>尝试运行可执行文件，观察输出与小车行为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7226" y="3013023"/>
            <a:ext cx="527653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CN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模型优化 </a:t>
            </a:r>
            <a:endParaRPr lang="en-US" altLang="en-US"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93167"/>
            <a:ext cx="11052757" cy="502920"/>
          </a:xfrm>
        </p:spPr>
        <p:txBody>
          <a:bodyPr/>
          <a:lstStyle/>
          <a:p>
            <a:r>
              <a:rPr lang="en-US" altLang="zh-CN" sz="2800" dirty="0" smtClean="0"/>
              <a:t>模型优化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6135" y="1278890"/>
            <a:ext cx="10553065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1. 训练数据质量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2. 训练参数调整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3. 预处理合理性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4. 网络结构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5. 测试环境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6. 计算平台性能等其他原因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210312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小车一览</a:t>
            </a:r>
            <a:endParaRPr lang="en-US" altLang="zh-CN" sz="2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090106" y="461772"/>
          <a:ext cx="5289395" cy="5667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Acrobat Document" r:id="rId4" imgW="6400800" imgH="6858000" progId="AcroExch.Document.DC">
                  <p:embed/>
                </p:oleObj>
              </mc:Choice>
              <mc:Fallback>
                <p:oleObj name="Acrobat Document" r:id="rId4" imgW="6400800" imgH="6858000" progId="AcroExch.Document.DC">
                  <p:embed/>
                  <p:pic>
                    <p:nvPicPr>
                      <p:cNvPr id="0" name="Picture 163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90106" y="461772"/>
                        <a:ext cx="5289395" cy="5667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0745" y="3003550"/>
            <a:ext cx="49307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210312"/>
            <a:ext cx="11052757" cy="502920"/>
          </a:xfrm>
        </p:spPr>
        <p:txBody>
          <a:bodyPr/>
          <a:lstStyle/>
          <a:p>
            <a:r>
              <a:rPr lang="zh-CN" altLang="en-US" sz="2800" dirty="0"/>
              <a:t>硬件</a:t>
            </a:r>
            <a:r>
              <a:rPr lang="zh-CN" altLang="en-US" sz="2800" dirty="0" smtClean="0"/>
              <a:t>一览</a:t>
            </a:r>
            <a:endParaRPr lang="en-US" altLang="zh-CN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274335" y="1591092"/>
          <a:ext cx="9445872" cy="385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Acrobat Document" r:id="rId4" imgW="10998200" imgH="4483100" progId="AcroExch.Document.DC">
                  <p:embed/>
                </p:oleObj>
              </mc:Choice>
              <mc:Fallback>
                <p:oleObj name="Acrobat Document" r:id="rId4" imgW="10998200" imgH="4483100" progId="AcroExch.Document.DC">
                  <p:embed/>
                  <p:pic>
                    <p:nvPicPr>
                      <p:cNvPr id="0" name="Picture 174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4335" y="1591092"/>
                        <a:ext cx="9445872" cy="385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210312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控制</a:t>
            </a:r>
            <a:r>
              <a:rPr lang="en-US" altLang="zh-CN" sz="2800" dirty="0" smtClean="0"/>
              <a:t>API</a:t>
            </a:r>
            <a:endParaRPr lang="en-US" altLang="zh-CN" sz="2800" dirty="0"/>
          </a:p>
        </p:txBody>
      </p:sp>
      <p:sp>
        <p:nvSpPr>
          <p:cNvPr id="6" name="Rectangle 5"/>
          <p:cNvSpPr/>
          <p:nvPr/>
        </p:nvSpPr>
        <p:spPr>
          <a:xfrm>
            <a:off x="732406" y="674497"/>
            <a:ext cx="6096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>
                <a:latin typeface="Arial" panose="02080604020202020204" pitchFamily="34" charset="0"/>
              </a:rPr>
              <a:t>void throttleSet(float) 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3200" dirty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 smtClean="0">
                <a:latin typeface="Arial" panose="02080604020202020204" pitchFamily="34" charset="0"/>
              </a:rPr>
              <a:t>void </a:t>
            </a:r>
            <a:r>
              <a:rPr lang="zh-CN" altLang="zh-CN" sz="3200" dirty="0">
                <a:latin typeface="Arial" panose="02080604020202020204" pitchFamily="34" charset="0"/>
              </a:rPr>
              <a:t>steerSet(float) 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3200" dirty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 smtClean="0">
                <a:latin typeface="Arial" panose="02080604020202020204" pitchFamily="34" charset="0"/>
              </a:rPr>
              <a:t>void </a:t>
            </a:r>
            <a:r>
              <a:rPr lang="zh-CN" altLang="zh-CN" sz="3200" dirty="0">
                <a:latin typeface="Arial" panose="02080604020202020204" pitchFamily="34" charset="0"/>
              </a:rPr>
              <a:t>throttleChange(float) 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3200" dirty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 smtClean="0">
                <a:latin typeface="Arial" panose="02080604020202020204" pitchFamily="34" charset="0"/>
              </a:rPr>
              <a:t>void </a:t>
            </a:r>
            <a:r>
              <a:rPr lang="zh-CN" altLang="zh-CN" sz="3200" dirty="0">
                <a:latin typeface="Arial" panose="02080604020202020204" pitchFamily="34" charset="0"/>
              </a:rPr>
              <a:t>steerChange(float) 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3200" dirty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 smtClean="0">
                <a:latin typeface="Arial" panose="02080604020202020204" pitchFamily="34" charset="0"/>
              </a:rPr>
              <a:t>PYNQZ2</a:t>
            </a:r>
            <a:r>
              <a:rPr lang="zh-CN" altLang="zh-CN" sz="3200" dirty="0">
                <a:latin typeface="Arial" panose="02080604020202020204" pitchFamily="34" charset="0"/>
              </a:rPr>
              <a:t>::Status* getStatus</a:t>
            </a:r>
            <a:r>
              <a:rPr lang="zh-CN" altLang="zh-CN" sz="3200" dirty="0" smtClean="0">
                <a:latin typeface="Arial" panose="02080604020202020204" pitchFamily="34" charset="0"/>
              </a:rPr>
              <a:t>()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3200" dirty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 smtClean="0">
                <a:latin typeface="Arial" panose="02080604020202020204" pitchFamily="34" charset="0"/>
              </a:rPr>
              <a:t>string </a:t>
            </a:r>
            <a:r>
              <a:rPr lang="zh-CN" altLang="zh-CN" sz="3200" dirty="0">
                <a:latin typeface="Arial" panose="02080604020202020204" pitchFamily="34" charset="0"/>
              </a:rPr>
              <a:t>to_record()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7552055" y="4262120"/>
            <a:ext cx="44697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/>
              <a:t>链接：</a:t>
            </a:r>
            <a:endParaRPr lang="en-US"/>
          </a:p>
          <a:p>
            <a:r>
              <a:rPr lang="en-US"/>
              <a:t>https://github.com/wutianze/pynq_car/blob/master/Pynq-Z2_AD_Car/pynq-guide/collect_guide.md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210312"/>
            <a:ext cx="11052757" cy="502920"/>
          </a:xfrm>
        </p:spPr>
        <p:txBody>
          <a:bodyPr/>
          <a:lstStyle/>
          <a:p>
            <a:r>
              <a:rPr lang="zh-CN" altLang="en-US" sz="2800" dirty="0"/>
              <a:t>键</a:t>
            </a:r>
            <a:r>
              <a:rPr lang="zh-CN" altLang="en-US" sz="2800" dirty="0" smtClean="0"/>
              <a:t>盘控制</a:t>
            </a:r>
            <a:endParaRPr lang="en-US" altLang="zh-CN" sz="2800" dirty="0"/>
          </a:p>
        </p:txBody>
      </p:sp>
      <p:sp>
        <p:nvSpPr>
          <p:cNvPr id="6" name="Rectangle 5"/>
          <p:cNvSpPr/>
          <p:nvPr/>
        </p:nvSpPr>
        <p:spPr>
          <a:xfrm>
            <a:off x="2770386" y="578320"/>
            <a:ext cx="6096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>
                <a:latin typeface="Arial" panose="02080604020202020204" pitchFamily="34" charset="0"/>
              </a:rPr>
              <a:t>w: move </a:t>
            </a:r>
            <a:r>
              <a:rPr lang="zh-CN" altLang="zh-CN" sz="3200" dirty="0" smtClean="0">
                <a:latin typeface="Arial" panose="02080604020202020204" pitchFamily="34" charset="0"/>
              </a:rPr>
              <a:t>forward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3200" dirty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>
                <a:latin typeface="Arial" panose="02080604020202020204" pitchFamily="34" charset="0"/>
              </a:rPr>
              <a:t>a: turn </a:t>
            </a:r>
            <a:r>
              <a:rPr lang="zh-CN" altLang="zh-CN" sz="3200" dirty="0" smtClean="0">
                <a:latin typeface="Arial" panose="02080604020202020204" pitchFamily="34" charset="0"/>
              </a:rPr>
              <a:t>left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3200" dirty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>
                <a:latin typeface="Arial" panose="02080604020202020204" pitchFamily="34" charset="0"/>
              </a:rPr>
              <a:t>d: turn </a:t>
            </a:r>
            <a:r>
              <a:rPr lang="zh-CN" altLang="zh-CN" sz="3200" dirty="0" smtClean="0">
                <a:latin typeface="Arial" panose="02080604020202020204" pitchFamily="34" charset="0"/>
              </a:rPr>
              <a:t>right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3200" dirty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>
                <a:latin typeface="Arial" panose="02080604020202020204" pitchFamily="34" charset="0"/>
              </a:rPr>
              <a:t>s: </a:t>
            </a:r>
            <a:r>
              <a:rPr lang="zh-CN" altLang="zh-CN" sz="3200" dirty="0" smtClean="0">
                <a:latin typeface="Arial" panose="02080604020202020204" pitchFamily="34" charset="0"/>
              </a:rPr>
              <a:t>stop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3200" dirty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>
                <a:latin typeface="Arial" panose="02080604020202020204" pitchFamily="34" charset="0"/>
              </a:rPr>
              <a:t>t: start to save images </a:t>
            </a: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zh-CN" sz="3200" dirty="0" smtClean="0">
              <a:latin typeface="Arial" panose="0208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3200" dirty="0" smtClean="0">
                <a:latin typeface="Arial" panose="02080604020202020204" pitchFamily="34" charset="0"/>
              </a:rPr>
              <a:t>Esc</a:t>
            </a:r>
            <a:r>
              <a:rPr lang="zh-CN" altLang="zh-CN" sz="3200" dirty="0">
                <a:latin typeface="Arial" panose="02080604020202020204" pitchFamily="34" charset="0"/>
              </a:rPr>
              <a:t>: stop the whole </a:t>
            </a:r>
            <a:r>
              <a:rPr lang="zh-CN" altLang="zh-CN" sz="3200" dirty="0" smtClean="0">
                <a:latin typeface="Arial" panose="02080604020202020204" pitchFamily="34" charset="0"/>
              </a:rPr>
              <a:t>process</a:t>
            </a:r>
            <a:endParaRPr lang="zh-CN" altLang="zh-CN" sz="3200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210312"/>
            <a:ext cx="11052757" cy="502920"/>
          </a:xfrm>
        </p:spPr>
        <p:txBody>
          <a:bodyPr/>
          <a:lstStyle/>
          <a:p>
            <a:r>
              <a:rPr lang="zh-CN" altLang="en-US" sz="2800" dirty="0" smtClean="0">
                <a:latin typeface="Arial" panose="02080604020202020204" pitchFamily="34" charset="0"/>
              </a:rPr>
              <a:t>定</a:t>
            </a:r>
            <a:r>
              <a:rPr lang="zh-CN" altLang="en-US" sz="2800" dirty="0">
                <a:latin typeface="Arial" panose="02080604020202020204" pitchFamily="34" charset="0"/>
              </a:rPr>
              <a:t>义自己的键盘控</a:t>
            </a:r>
            <a:r>
              <a:rPr lang="zh-CN" altLang="en-US" sz="2800" dirty="0" smtClean="0">
                <a:latin typeface="Arial" panose="02080604020202020204" pitchFamily="34" charset="0"/>
              </a:rPr>
              <a:t>制方</a:t>
            </a:r>
            <a:r>
              <a:rPr lang="zh-CN" altLang="en-US" sz="2800" dirty="0">
                <a:latin typeface="Arial" panose="02080604020202020204" pitchFamily="34" charset="0"/>
              </a:rPr>
              <a:t>式</a:t>
            </a:r>
            <a:r>
              <a:rPr lang="zh-CN" altLang="zh-CN" sz="2800" dirty="0">
                <a:latin typeface="Arial" panose="02080604020202020204" pitchFamily="34" charset="0"/>
              </a:rPr>
              <a:t/>
            </a:r>
            <a:br>
              <a:rPr lang="zh-CN" altLang="zh-CN" sz="2800" dirty="0">
                <a:latin typeface="Arial" panose="02080604020202020204" pitchFamily="34" charset="0"/>
              </a:rPr>
            </a:br>
            <a:endParaRPr lang="en-US" altLang="zh-C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91" y="383898"/>
            <a:ext cx="3476625" cy="601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" y="2626176"/>
            <a:ext cx="4907421" cy="37679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91" y="1124262"/>
            <a:ext cx="5526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/>
              <a:t>src</a:t>
            </a:r>
            <a:r>
              <a:rPr lang="en-US" altLang="zh-CN" sz="3200" b="1" dirty="0" smtClean="0"/>
              <a:t>/</a:t>
            </a:r>
            <a:r>
              <a:rPr lang="en-US" altLang="zh-CN" sz="3200" b="1" dirty="0" err="1" smtClean="0"/>
              <a:t>control.h,control.cc</a:t>
            </a:r>
            <a:endParaRPr lang="en-US" altLang="zh-CN" sz="3200" b="1" dirty="0" smtClean="0"/>
          </a:p>
          <a:p>
            <a:r>
              <a:rPr lang="en-US" altLang="zh-CN" sz="3200" b="1" dirty="0" smtClean="0"/>
              <a:t>src/collect.cc</a:t>
            </a:r>
          </a:p>
          <a:p>
            <a:r>
              <a:rPr lang="en-US" altLang="zh-CN" sz="3200" b="1" dirty="0" smtClean="0"/>
              <a:t>make collect 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7226" y="3013023"/>
            <a:ext cx="527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zh-CN" altLang="en-US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</a:t>
            </a:r>
            <a:r>
              <a:rPr lang="zh-CN" alt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据预处理</a:t>
            </a:r>
            <a:endParaRPr lang="zh-CN" altLang="en-US"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210312"/>
            <a:ext cx="11052757" cy="502920"/>
          </a:xfrm>
        </p:spPr>
        <p:txBody>
          <a:bodyPr/>
          <a:lstStyle/>
          <a:p>
            <a:r>
              <a:rPr lang="zh-CN" altLang="en-US" sz="2800" dirty="0" smtClean="0"/>
              <a:t>图片预处理</a:t>
            </a:r>
          </a:p>
        </p:txBody>
      </p:sp>
      <p:sp>
        <p:nvSpPr>
          <p:cNvPr id="4" name="Rectangle 3"/>
          <p:cNvSpPr/>
          <p:nvPr/>
        </p:nvSpPr>
        <p:spPr>
          <a:xfrm>
            <a:off x="2353424" y="1586136"/>
            <a:ext cx="6096000" cy="34766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>
                <a:sym typeface="+mn-ea"/>
              </a:rPr>
              <a:t>归一化 标准化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400" b="1">
              <a:sym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/255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/255 - 0.5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>
                <a:sym typeface="+mn-ea"/>
              </a:rPr>
              <a:t>/127.5 - 1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4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5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6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7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8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9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20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21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3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4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33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34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Xilinx Template-2018_Final</Template>
  <TotalTime>15</TotalTime>
  <Words>2896</Words>
  <Application>Microsoft Office PowerPoint</Application>
  <PresentationFormat>Widescreen</PresentationFormat>
  <Paragraphs>305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60" baseType="lpstr">
      <vt:lpstr>Franklin Gothic Book (Headings)</vt:lpstr>
      <vt:lpstr>宋体</vt:lpstr>
      <vt:lpstr>微软雅黑</vt:lpstr>
      <vt:lpstr>Arial</vt:lpstr>
      <vt:lpstr>Calibri</vt:lpstr>
      <vt:lpstr>Calibri Light</vt:lpstr>
      <vt:lpstr>Wingdings</vt:lpstr>
      <vt:lpstr>Xilinx-5</vt:lpstr>
      <vt:lpstr>Custom Design</vt:lpstr>
      <vt:lpstr>1_Xilinx-5</vt:lpstr>
      <vt:lpstr>3_Xilinx-5</vt:lpstr>
      <vt:lpstr>4_Xilinx-5</vt:lpstr>
      <vt:lpstr>8_Xilinx-5</vt:lpstr>
      <vt:lpstr>9_Xilinx-5</vt:lpstr>
      <vt:lpstr>11_Xilinx-5</vt:lpstr>
      <vt:lpstr>12_Xilinx-5</vt:lpstr>
      <vt:lpstr>13_Xilinx-5</vt:lpstr>
      <vt:lpstr>14_Xilinx-5</vt:lpstr>
      <vt:lpstr>15_Xilinx-5</vt:lpstr>
      <vt:lpstr>16_Xilinx-5</vt:lpstr>
      <vt:lpstr>17_Xilinx-5</vt:lpstr>
      <vt:lpstr>18_Xilinx-5</vt:lpstr>
      <vt:lpstr>19_Xilinx-5</vt:lpstr>
      <vt:lpstr>20_Xilinx-5</vt:lpstr>
      <vt:lpstr>21_Xilinx-5</vt:lpstr>
      <vt:lpstr>23_Xilinx-5</vt:lpstr>
      <vt:lpstr>24_Xilinx-5</vt:lpstr>
      <vt:lpstr>33_Xilinx-5</vt:lpstr>
      <vt:lpstr>34_Xilinx-5</vt:lpstr>
      <vt:lpstr>Acrobat Document</vt:lpstr>
      <vt:lpstr>HydraMini</vt:lpstr>
      <vt:lpstr>PowerPoint Presentation</vt:lpstr>
      <vt:lpstr>小车一览</vt:lpstr>
      <vt:lpstr>硬件一览</vt:lpstr>
      <vt:lpstr>控制API</vt:lpstr>
      <vt:lpstr>键盘控制</vt:lpstr>
      <vt:lpstr>定义自己的键盘控制方式 </vt:lpstr>
      <vt:lpstr>PowerPoint Presentation</vt:lpstr>
      <vt:lpstr>图片预处理</vt:lpstr>
      <vt:lpstr>图片预处理</vt:lpstr>
      <vt:lpstr>PowerPoint Presentation</vt:lpstr>
      <vt:lpstr>AI训练框架</vt:lpstr>
      <vt:lpstr>AI训练框架</vt:lpstr>
      <vt:lpstr>AI训练框架</vt:lpstr>
      <vt:lpstr>PowerPoint Presentation</vt:lpstr>
      <vt:lpstr>DNNDK组成</vt:lpstr>
      <vt:lpstr>DECENT工具</vt:lpstr>
      <vt:lpstr>DECENT工具</vt:lpstr>
      <vt:lpstr>DNNDK</vt:lpstr>
      <vt:lpstr>PowerPoint Presentation</vt:lpstr>
      <vt:lpstr>DNNDK</vt:lpstr>
      <vt:lpstr>DNNDK</vt:lpstr>
      <vt:lpstr>DNNDK</vt:lpstr>
      <vt:lpstr>DNNDK</vt:lpstr>
      <vt:lpstr>DNNDK</vt:lpstr>
      <vt:lpstr>DNNDK</vt:lpstr>
      <vt:lpstr>DNNDK</vt:lpstr>
      <vt:lpstr>PowerPoint Presentation</vt:lpstr>
      <vt:lpstr>模型优化</vt:lpstr>
      <vt:lpstr>PowerPoint Presentation</vt:lpstr>
    </vt:vector>
  </TitlesOfParts>
  <Company>Xilinx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赛灵思公司介绍 Xilinx Corporate Overview</dc:title>
  <dc:creator>James Yang</dc:creator>
  <cp:keywords>Public, , , , , , , , ,</cp:keywords>
  <cp:lastModifiedBy>Tianze Wu</cp:lastModifiedBy>
  <cp:revision>287</cp:revision>
  <dcterms:created xsi:type="dcterms:W3CDTF">2019-12-14T08:22:46Z</dcterms:created>
  <dcterms:modified xsi:type="dcterms:W3CDTF">2020-01-02T06:52:11Z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73dd3874-85d8-4aab-a35e-b120e5c330bd</vt:lpwstr>
  </property>
  <property fmtid="{D5CDD505-2E9C-101B-9397-08002B2CF9AE}" pid="3" name="XilinxPublication Year">
    <vt:lpwstr>2019</vt:lpwstr>
  </property>
  <property fmtid="{D5CDD505-2E9C-101B-9397-08002B2CF9AE}" pid="4" name="XilinxVisual Markings">
    <vt:lpwstr>Yes</vt:lpwstr>
  </property>
  <property fmtid="{D5CDD505-2E9C-101B-9397-08002B2CF9AE}" pid="5" name="XilinxAdditional Classifications">
    <vt:lpwstr/>
  </property>
  <property fmtid="{D5CDD505-2E9C-101B-9397-08002B2CF9AE}" pid="6" name="XilinxDevelopment Projects">
    <vt:lpwstr/>
  </property>
  <property fmtid="{D5CDD505-2E9C-101B-9397-08002B2CF9AE}" pid="7" name="XilinxThird Party">
    <vt:lpwstr/>
  </property>
  <property fmtid="{D5CDD505-2E9C-101B-9397-08002B2CF9AE}" pid="8" name="XilinxExport Control">
    <vt:lpwstr/>
  </property>
  <property fmtid="{D5CDD505-2E9C-101B-9397-08002B2CF9AE}" pid="9" name="XilinxNote (Line 2)">
    <vt:lpwstr/>
  </property>
  <property fmtid="{D5CDD505-2E9C-101B-9397-08002B2CF9AE}" pid="10" name="XilinxClassification">
    <vt:lpwstr>Public</vt:lpwstr>
  </property>
  <property fmtid="{D5CDD505-2E9C-101B-9397-08002B2CF9AE}" pid="11" name="VisualMarkings">
    <vt:lpwstr>Yes</vt:lpwstr>
  </property>
  <property fmtid="{D5CDD505-2E9C-101B-9397-08002B2CF9AE}" pid="12" name="PublicationYear">
    <vt:lpwstr>2019</vt:lpwstr>
  </property>
  <property fmtid="{D5CDD505-2E9C-101B-9397-08002B2CF9AE}" pid="13" name="KSOProductBuildVer">
    <vt:lpwstr>1033-11.1.0.8865</vt:lpwstr>
  </property>
</Properties>
</file>